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73" r:id="rId3"/>
    <p:sldId id="258" r:id="rId4"/>
    <p:sldId id="275" r:id="rId5"/>
    <p:sldId id="281" r:id="rId6"/>
    <p:sldId id="266" r:id="rId7"/>
    <p:sldId id="283" r:id="rId8"/>
    <p:sldId id="277" r:id="rId9"/>
    <p:sldId id="282" r:id="rId10"/>
    <p:sldId id="284" r:id="rId11"/>
    <p:sldId id="28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F7D9D49-B863-4244-AE6F-4EDEB23B0D07}">
          <p14:sldIdLst>
            <p14:sldId id="257"/>
            <p14:sldId id="273"/>
            <p14:sldId id="258"/>
            <p14:sldId id="275"/>
            <p14:sldId id="281"/>
            <p14:sldId id="266"/>
            <p14:sldId id="283"/>
            <p14:sldId id="277"/>
            <p14:sldId id="282"/>
            <p14:sldId id="284"/>
            <p14:sldId id="286"/>
          </p14:sldIdLst>
        </p14:section>
        <p14:section name="Untitled Section" id="{67F16F7D-80E9-4A41-BA1F-1C1B7AB85F4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5" d="100"/>
          <a:sy n="75" d="100"/>
        </p:scale>
        <p:origin x="68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77EBA8-B621-4BEA-A810-9E80D237FDD9}" type="datetimeFigureOut">
              <a:rPr lang="en-US" smtClean="0"/>
              <a:t>2/12/2025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E67C44-613E-4CC9-B5B1-1EA43345AD51}" type="slidenum">
              <a:rPr lang="en-US" smtClean="0"/>
              <a:t>‹#›</a:t>
            </a:fld>
            <a:endParaRPr lang="en-US"/>
          </a:p>
        </p:txBody>
      </p:sp>
    </p:spTree>
    <p:extLst>
      <p:ext uri="{BB962C8B-B14F-4D97-AF65-F5344CB8AC3E}">
        <p14:creationId xmlns:p14="http://schemas.microsoft.com/office/powerpoint/2010/main" val="284723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NJ’s Title V system of follow-up for children age birth-21 years with special healthcare needs. CMs provide I&amp;R, linkage to care, and/or CM services.  1/county, jointly supported by the County Boards of Chosen Freeholders and NJDOH.</a:t>
            </a:r>
          </a:p>
        </p:txBody>
      </p:sp>
      <p:sp>
        <p:nvSpPr>
          <p:cNvPr id="4" name="Slide Number Placeholder 3"/>
          <p:cNvSpPr>
            <a:spLocks noGrp="1"/>
          </p:cNvSpPr>
          <p:nvPr>
            <p:ph type="sldNum" sz="quarter" idx="10"/>
          </p:nvPr>
        </p:nvSpPr>
        <p:spPr/>
        <p:txBody>
          <a:bodyPr/>
          <a:lstStyle/>
          <a:p>
            <a:fld id="{047F0618-69E4-47FF-A319-731BF493B01C}" type="slidenum">
              <a:rPr lang="en-US" smtClean="0"/>
              <a:t>1</a:t>
            </a:fld>
            <a:endParaRPr lang="en-US"/>
          </a:p>
        </p:txBody>
      </p:sp>
    </p:spTree>
    <p:extLst>
      <p:ext uri="{BB962C8B-B14F-4D97-AF65-F5344CB8AC3E}">
        <p14:creationId xmlns:p14="http://schemas.microsoft.com/office/powerpoint/2010/main" val="3576895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altLang="en-US" dirty="0"/>
              <a:t>Conduct outreach and follow-up on 100% children age birth to 21 years referred through NJ BDARS, SSI, Catastrophic Illness in Children Relief Fund (CICRF) Program, community based and self-referrals </a:t>
            </a:r>
          </a:p>
          <a:p>
            <a:pPr>
              <a:defRPr/>
            </a:pPr>
            <a:r>
              <a:rPr lang="en-US" altLang="en-US" dirty="0">
                <a:latin typeface="Arial" panose="020B0604020202020204" pitchFamily="34" charset="0"/>
              </a:rPr>
              <a:t>Conduct outreach, intake, information and referral, development of an individualized service plan working with the family on medical, dental, developmental, rehabilitative, social-emotional-economic needs related to their child’s condition.</a:t>
            </a:r>
          </a:p>
          <a:p>
            <a:pPr marL="514350" indent="-514350" eaLnBrk="1" hangingPunct="1">
              <a:lnSpc>
                <a:spcPct val="80000"/>
              </a:lnSpc>
              <a:spcBef>
                <a:spcPct val="0"/>
              </a:spcBef>
              <a:buClr>
                <a:srgbClr val="000099"/>
              </a:buClr>
              <a:buFontTx/>
              <a:buAutoNum type="arabicPeriod" startAt="4"/>
              <a:defRPr/>
            </a:pPr>
            <a:r>
              <a:rPr lang="en-US" altLang="en-US" dirty="0"/>
              <a:t>Refer families to state, federal and/or</a:t>
            </a:r>
          </a:p>
          <a:p>
            <a:pPr eaLnBrk="1" hangingPunct="1">
              <a:lnSpc>
                <a:spcPct val="80000"/>
              </a:lnSpc>
              <a:spcBef>
                <a:spcPct val="0"/>
              </a:spcBef>
              <a:buClr>
                <a:srgbClr val="000099"/>
              </a:buClr>
              <a:defRPr/>
            </a:pPr>
            <a:r>
              <a:rPr lang="en-US" altLang="en-US" dirty="0"/>
              <a:t>     local resources; i.e., MLTSS, EPSDT,</a:t>
            </a:r>
          </a:p>
          <a:p>
            <a:pPr eaLnBrk="1" hangingPunct="1">
              <a:lnSpc>
                <a:spcPct val="80000"/>
              </a:lnSpc>
              <a:spcBef>
                <a:spcPct val="0"/>
              </a:spcBef>
              <a:buClr>
                <a:srgbClr val="000099"/>
              </a:buClr>
              <a:defRPr/>
            </a:pPr>
            <a:r>
              <a:rPr lang="en-US" altLang="en-US" dirty="0"/>
              <a:t>     CICRF</a:t>
            </a:r>
          </a:p>
          <a:p>
            <a:pPr eaLnBrk="1" hangingPunct="1">
              <a:lnSpc>
                <a:spcPct val="80000"/>
              </a:lnSpc>
              <a:spcBef>
                <a:spcPct val="0"/>
              </a:spcBef>
              <a:buClr>
                <a:srgbClr val="000099"/>
              </a:buClr>
              <a:defRPr/>
            </a:pPr>
            <a:endParaRPr lang="en-US" altLang="en-US" dirty="0"/>
          </a:p>
          <a:p>
            <a:pPr eaLnBrk="1" hangingPunct="1">
              <a:lnSpc>
                <a:spcPct val="80000"/>
              </a:lnSpc>
              <a:spcBef>
                <a:spcPct val="0"/>
              </a:spcBef>
              <a:buClr>
                <a:srgbClr val="000099"/>
              </a:buClr>
              <a:defRPr/>
            </a:pPr>
            <a:r>
              <a:rPr lang="en-US" altLang="en-US" dirty="0"/>
              <a:t>5.  Develop Individual Service Plans </a:t>
            </a:r>
          </a:p>
          <a:p>
            <a:pPr eaLnBrk="1" hangingPunct="1">
              <a:lnSpc>
                <a:spcPct val="80000"/>
              </a:lnSpc>
              <a:spcBef>
                <a:spcPct val="0"/>
              </a:spcBef>
              <a:buClr>
                <a:srgbClr val="000099"/>
              </a:buClr>
              <a:defRPr/>
            </a:pPr>
            <a:endParaRPr lang="en-US" altLang="en-US" dirty="0"/>
          </a:p>
          <a:p>
            <a:pPr eaLnBrk="1" hangingPunct="1">
              <a:lnSpc>
                <a:spcPct val="80000"/>
              </a:lnSpc>
              <a:spcBef>
                <a:spcPct val="0"/>
              </a:spcBef>
              <a:buClr>
                <a:srgbClr val="000099"/>
              </a:buClr>
              <a:defRPr/>
            </a:pPr>
            <a:r>
              <a:rPr lang="en-US" altLang="en-US" dirty="0"/>
              <a:t>6.  Link families with family support</a:t>
            </a:r>
          </a:p>
          <a:p>
            <a:pPr marL="514350" indent="-514350" eaLnBrk="1" hangingPunct="1">
              <a:lnSpc>
                <a:spcPct val="80000"/>
              </a:lnSpc>
              <a:spcBef>
                <a:spcPct val="0"/>
              </a:spcBef>
              <a:buClr>
                <a:srgbClr val="000099"/>
              </a:buClr>
              <a:buFontTx/>
              <a:buAutoNum type="arabicPeriod" startAt="6"/>
              <a:defRPr/>
            </a:pPr>
            <a:endParaRPr lang="en-US" altLang="en-US" dirty="0"/>
          </a:p>
          <a:p>
            <a:pPr eaLnBrk="1" hangingPunct="1">
              <a:lnSpc>
                <a:spcPct val="80000"/>
              </a:lnSpc>
              <a:spcBef>
                <a:spcPct val="0"/>
              </a:spcBef>
              <a:buClr>
                <a:srgbClr val="000099"/>
              </a:buClr>
              <a:defRPr/>
            </a:pPr>
            <a:r>
              <a:rPr lang="en-US" altLang="en-US" dirty="0"/>
              <a:t>7.  Advocate for families through various</a:t>
            </a:r>
          </a:p>
          <a:p>
            <a:pPr eaLnBrk="1" hangingPunct="1">
              <a:lnSpc>
                <a:spcPct val="80000"/>
              </a:lnSpc>
              <a:spcBef>
                <a:spcPct val="0"/>
              </a:spcBef>
              <a:buClr>
                <a:srgbClr val="000099"/>
              </a:buClr>
              <a:defRPr/>
            </a:pPr>
            <a:r>
              <a:rPr lang="en-US" altLang="en-US" dirty="0"/>
              <a:t>     agencies</a:t>
            </a:r>
          </a:p>
          <a:p>
            <a:pPr>
              <a:defRPr/>
            </a:pPr>
            <a:endParaRPr lang="en-US" altLang="en-US" dirty="0">
              <a:latin typeface="Arial" panose="020B0604020202020204" pitchFamily="34" charset="0"/>
            </a:endParaRPr>
          </a:p>
          <a:p>
            <a:pPr>
              <a:defRPr/>
            </a:pPr>
            <a:endParaRPr lang="en-US" altLang="en-US" dirty="0"/>
          </a:p>
          <a:p>
            <a:pPr>
              <a:defRPr/>
            </a:pPr>
            <a:r>
              <a:rPr lang="en-US" altLang="en-US" dirty="0"/>
              <a:t>Contact primary care provider and/or other health and social service providers to help coordinate services</a:t>
            </a:r>
          </a:p>
          <a:p>
            <a:pPr>
              <a:defRPr/>
            </a:pPr>
            <a:endParaRPr lang="en-US" altLang="en-US" dirty="0"/>
          </a:p>
          <a:p>
            <a:pPr>
              <a:defRPr/>
            </a:pPr>
            <a:r>
              <a:rPr lang="en-US" altLang="en-US" dirty="0"/>
              <a:t>Provide information, referrals and/or ongoing case management services</a:t>
            </a:r>
          </a:p>
        </p:txBody>
      </p:sp>
      <p:sp>
        <p:nvSpPr>
          <p:cNvPr id="4" name="Slide Number Placeholder 3"/>
          <p:cNvSpPr>
            <a:spLocks noGrp="1"/>
          </p:cNvSpPr>
          <p:nvPr>
            <p:ph type="sldNum" sz="quarter" idx="10"/>
          </p:nvPr>
        </p:nvSpPr>
        <p:spPr/>
        <p:txBody>
          <a:bodyPr/>
          <a:lstStyle/>
          <a:p>
            <a:fld id="{047F0618-69E4-47FF-A319-731BF493B01C}" type="slidenum">
              <a:rPr lang="en-US" smtClean="0"/>
              <a:t>6</a:t>
            </a:fld>
            <a:endParaRPr lang="en-US"/>
          </a:p>
        </p:txBody>
      </p:sp>
    </p:spTree>
    <p:extLst>
      <p:ext uri="{BB962C8B-B14F-4D97-AF65-F5344CB8AC3E}">
        <p14:creationId xmlns:p14="http://schemas.microsoft.com/office/powerpoint/2010/main" val="1653463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CE713-759A-464F-9354-1F806FD295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15DF88A-8929-42FE-A88E-5B1BACF598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231E3F-78D7-4E52-99DA-211C05A7B565}"/>
              </a:ext>
            </a:extLst>
          </p:cNvPr>
          <p:cNvSpPr>
            <a:spLocks noGrp="1"/>
          </p:cNvSpPr>
          <p:nvPr>
            <p:ph type="dt" sz="half" idx="10"/>
          </p:nvPr>
        </p:nvSpPr>
        <p:spPr/>
        <p:txBody>
          <a:bodyPr/>
          <a:lstStyle/>
          <a:p>
            <a:fld id="{D29B62DA-30D1-4B71-A2AB-4D61564C0F85}" type="datetimeFigureOut">
              <a:rPr lang="en-US" smtClean="0"/>
              <a:t>2/12/2025</a:t>
            </a:fld>
            <a:endParaRPr lang="en-US"/>
          </a:p>
        </p:txBody>
      </p:sp>
      <p:sp>
        <p:nvSpPr>
          <p:cNvPr id="5" name="Footer Placeholder 4">
            <a:extLst>
              <a:ext uri="{FF2B5EF4-FFF2-40B4-BE49-F238E27FC236}">
                <a16:creationId xmlns:a16="http://schemas.microsoft.com/office/drawing/2014/main" id="{20DBA663-AD9D-40AA-987B-CD84E70EE6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40CAE8-8964-4DBA-BB8C-D29E87F6CFA1}"/>
              </a:ext>
            </a:extLst>
          </p:cNvPr>
          <p:cNvSpPr>
            <a:spLocks noGrp="1"/>
          </p:cNvSpPr>
          <p:nvPr>
            <p:ph type="sldNum" sz="quarter" idx="12"/>
          </p:nvPr>
        </p:nvSpPr>
        <p:spPr/>
        <p:txBody>
          <a:bodyPr/>
          <a:lstStyle/>
          <a:p>
            <a:fld id="{416ACF6B-20AD-43FE-8F51-25454664F435}" type="slidenum">
              <a:rPr lang="en-US" smtClean="0"/>
              <a:t>‹#›</a:t>
            </a:fld>
            <a:endParaRPr lang="en-US"/>
          </a:p>
        </p:txBody>
      </p:sp>
    </p:spTree>
    <p:extLst>
      <p:ext uri="{BB962C8B-B14F-4D97-AF65-F5344CB8AC3E}">
        <p14:creationId xmlns:p14="http://schemas.microsoft.com/office/powerpoint/2010/main" val="1370759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3B325-499D-48D7-B59C-CC2CDBF9F0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2CD0FA-9ECF-4C18-9F43-FE436E2A22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5F1EA1-37DC-4D96-9418-413FE191B8C0}"/>
              </a:ext>
            </a:extLst>
          </p:cNvPr>
          <p:cNvSpPr>
            <a:spLocks noGrp="1"/>
          </p:cNvSpPr>
          <p:nvPr>
            <p:ph type="dt" sz="half" idx="10"/>
          </p:nvPr>
        </p:nvSpPr>
        <p:spPr/>
        <p:txBody>
          <a:bodyPr/>
          <a:lstStyle/>
          <a:p>
            <a:fld id="{D29B62DA-30D1-4B71-A2AB-4D61564C0F85}" type="datetimeFigureOut">
              <a:rPr lang="en-US" smtClean="0"/>
              <a:t>2/12/2025</a:t>
            </a:fld>
            <a:endParaRPr lang="en-US"/>
          </a:p>
        </p:txBody>
      </p:sp>
      <p:sp>
        <p:nvSpPr>
          <p:cNvPr id="5" name="Footer Placeholder 4">
            <a:extLst>
              <a:ext uri="{FF2B5EF4-FFF2-40B4-BE49-F238E27FC236}">
                <a16:creationId xmlns:a16="http://schemas.microsoft.com/office/drawing/2014/main" id="{DE1F7696-35E6-4AF7-87AB-7DD7AEE4DC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7829D4-54BC-48E0-B9AA-0D0D129B6575}"/>
              </a:ext>
            </a:extLst>
          </p:cNvPr>
          <p:cNvSpPr>
            <a:spLocks noGrp="1"/>
          </p:cNvSpPr>
          <p:nvPr>
            <p:ph type="sldNum" sz="quarter" idx="12"/>
          </p:nvPr>
        </p:nvSpPr>
        <p:spPr/>
        <p:txBody>
          <a:bodyPr/>
          <a:lstStyle/>
          <a:p>
            <a:fld id="{416ACF6B-20AD-43FE-8F51-25454664F435}" type="slidenum">
              <a:rPr lang="en-US" smtClean="0"/>
              <a:t>‹#›</a:t>
            </a:fld>
            <a:endParaRPr lang="en-US"/>
          </a:p>
        </p:txBody>
      </p:sp>
    </p:spTree>
    <p:extLst>
      <p:ext uri="{BB962C8B-B14F-4D97-AF65-F5344CB8AC3E}">
        <p14:creationId xmlns:p14="http://schemas.microsoft.com/office/powerpoint/2010/main" val="643010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637A94-52DD-4C1F-80B1-47CA7146AE3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DD3AFE-A80A-42F6-87C7-A28F3938D4A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232AA6-3819-4F3F-B9F4-9E29A12EE697}"/>
              </a:ext>
            </a:extLst>
          </p:cNvPr>
          <p:cNvSpPr>
            <a:spLocks noGrp="1"/>
          </p:cNvSpPr>
          <p:nvPr>
            <p:ph type="dt" sz="half" idx="10"/>
          </p:nvPr>
        </p:nvSpPr>
        <p:spPr/>
        <p:txBody>
          <a:bodyPr/>
          <a:lstStyle/>
          <a:p>
            <a:fld id="{D29B62DA-30D1-4B71-A2AB-4D61564C0F85}" type="datetimeFigureOut">
              <a:rPr lang="en-US" smtClean="0"/>
              <a:t>2/12/2025</a:t>
            </a:fld>
            <a:endParaRPr lang="en-US"/>
          </a:p>
        </p:txBody>
      </p:sp>
      <p:sp>
        <p:nvSpPr>
          <p:cNvPr id="5" name="Footer Placeholder 4">
            <a:extLst>
              <a:ext uri="{FF2B5EF4-FFF2-40B4-BE49-F238E27FC236}">
                <a16:creationId xmlns:a16="http://schemas.microsoft.com/office/drawing/2014/main" id="{BF11C84D-DFDB-4773-932B-F5F6EDE978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722928-FD5B-48A5-97AF-BCC7D2954989}"/>
              </a:ext>
            </a:extLst>
          </p:cNvPr>
          <p:cNvSpPr>
            <a:spLocks noGrp="1"/>
          </p:cNvSpPr>
          <p:nvPr>
            <p:ph type="sldNum" sz="quarter" idx="12"/>
          </p:nvPr>
        </p:nvSpPr>
        <p:spPr/>
        <p:txBody>
          <a:bodyPr/>
          <a:lstStyle/>
          <a:p>
            <a:fld id="{416ACF6B-20AD-43FE-8F51-25454664F435}" type="slidenum">
              <a:rPr lang="en-US" smtClean="0"/>
              <a:t>‹#›</a:t>
            </a:fld>
            <a:endParaRPr lang="en-US"/>
          </a:p>
        </p:txBody>
      </p:sp>
    </p:spTree>
    <p:extLst>
      <p:ext uri="{BB962C8B-B14F-4D97-AF65-F5344CB8AC3E}">
        <p14:creationId xmlns:p14="http://schemas.microsoft.com/office/powerpoint/2010/main" val="3781277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70574-4F7B-4EB5-BEA4-37B433BC8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521776-A138-4E32-A42C-699B7474D9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DCEEDF-88CB-4E9E-BC2F-06F0EC1192FC}"/>
              </a:ext>
            </a:extLst>
          </p:cNvPr>
          <p:cNvSpPr>
            <a:spLocks noGrp="1"/>
          </p:cNvSpPr>
          <p:nvPr>
            <p:ph type="dt" sz="half" idx="10"/>
          </p:nvPr>
        </p:nvSpPr>
        <p:spPr/>
        <p:txBody>
          <a:bodyPr/>
          <a:lstStyle/>
          <a:p>
            <a:fld id="{D29B62DA-30D1-4B71-A2AB-4D61564C0F85}" type="datetimeFigureOut">
              <a:rPr lang="en-US" smtClean="0"/>
              <a:t>2/12/2025</a:t>
            </a:fld>
            <a:endParaRPr lang="en-US"/>
          </a:p>
        </p:txBody>
      </p:sp>
      <p:sp>
        <p:nvSpPr>
          <p:cNvPr id="5" name="Footer Placeholder 4">
            <a:extLst>
              <a:ext uri="{FF2B5EF4-FFF2-40B4-BE49-F238E27FC236}">
                <a16:creationId xmlns:a16="http://schemas.microsoft.com/office/drawing/2014/main" id="{F4AD172B-0AFE-4026-A57C-9926CCEFD8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1BD65F-3B19-43DA-A8CA-454290728222}"/>
              </a:ext>
            </a:extLst>
          </p:cNvPr>
          <p:cNvSpPr>
            <a:spLocks noGrp="1"/>
          </p:cNvSpPr>
          <p:nvPr>
            <p:ph type="sldNum" sz="quarter" idx="12"/>
          </p:nvPr>
        </p:nvSpPr>
        <p:spPr/>
        <p:txBody>
          <a:bodyPr/>
          <a:lstStyle/>
          <a:p>
            <a:fld id="{416ACF6B-20AD-43FE-8F51-25454664F435}" type="slidenum">
              <a:rPr lang="en-US" smtClean="0"/>
              <a:t>‹#›</a:t>
            </a:fld>
            <a:endParaRPr lang="en-US"/>
          </a:p>
        </p:txBody>
      </p:sp>
    </p:spTree>
    <p:extLst>
      <p:ext uri="{BB962C8B-B14F-4D97-AF65-F5344CB8AC3E}">
        <p14:creationId xmlns:p14="http://schemas.microsoft.com/office/powerpoint/2010/main" val="2868723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0C481-1111-4E47-B81B-AD41AC6255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7407D57-3852-4684-A7B6-06D714D097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986FEB-70A0-4C3D-8C6D-45DBD308060B}"/>
              </a:ext>
            </a:extLst>
          </p:cNvPr>
          <p:cNvSpPr>
            <a:spLocks noGrp="1"/>
          </p:cNvSpPr>
          <p:nvPr>
            <p:ph type="dt" sz="half" idx="10"/>
          </p:nvPr>
        </p:nvSpPr>
        <p:spPr/>
        <p:txBody>
          <a:bodyPr/>
          <a:lstStyle/>
          <a:p>
            <a:fld id="{D29B62DA-30D1-4B71-A2AB-4D61564C0F85}" type="datetimeFigureOut">
              <a:rPr lang="en-US" smtClean="0"/>
              <a:t>2/12/2025</a:t>
            </a:fld>
            <a:endParaRPr lang="en-US"/>
          </a:p>
        </p:txBody>
      </p:sp>
      <p:sp>
        <p:nvSpPr>
          <p:cNvPr id="5" name="Footer Placeholder 4">
            <a:extLst>
              <a:ext uri="{FF2B5EF4-FFF2-40B4-BE49-F238E27FC236}">
                <a16:creationId xmlns:a16="http://schemas.microsoft.com/office/drawing/2014/main" id="{E4806DAA-6812-4B0E-A52B-576AF046F9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BB5212-A984-49DF-8DB1-4BB57C318B90}"/>
              </a:ext>
            </a:extLst>
          </p:cNvPr>
          <p:cNvSpPr>
            <a:spLocks noGrp="1"/>
          </p:cNvSpPr>
          <p:nvPr>
            <p:ph type="sldNum" sz="quarter" idx="12"/>
          </p:nvPr>
        </p:nvSpPr>
        <p:spPr/>
        <p:txBody>
          <a:bodyPr/>
          <a:lstStyle/>
          <a:p>
            <a:fld id="{416ACF6B-20AD-43FE-8F51-25454664F435}" type="slidenum">
              <a:rPr lang="en-US" smtClean="0"/>
              <a:t>‹#›</a:t>
            </a:fld>
            <a:endParaRPr lang="en-US"/>
          </a:p>
        </p:txBody>
      </p:sp>
    </p:spTree>
    <p:extLst>
      <p:ext uri="{BB962C8B-B14F-4D97-AF65-F5344CB8AC3E}">
        <p14:creationId xmlns:p14="http://schemas.microsoft.com/office/powerpoint/2010/main" val="2030114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35B12-0665-4508-BE8D-AFCB84ECFB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2D0EAC-B1ED-4637-B37A-6FDF45981C0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01F7FD6-6F77-45EB-926B-03D9A3F641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F9B310-444C-499E-A985-FCDE0180D50B}"/>
              </a:ext>
            </a:extLst>
          </p:cNvPr>
          <p:cNvSpPr>
            <a:spLocks noGrp="1"/>
          </p:cNvSpPr>
          <p:nvPr>
            <p:ph type="dt" sz="half" idx="10"/>
          </p:nvPr>
        </p:nvSpPr>
        <p:spPr/>
        <p:txBody>
          <a:bodyPr/>
          <a:lstStyle/>
          <a:p>
            <a:fld id="{D29B62DA-30D1-4B71-A2AB-4D61564C0F85}" type="datetimeFigureOut">
              <a:rPr lang="en-US" smtClean="0"/>
              <a:t>2/12/2025</a:t>
            </a:fld>
            <a:endParaRPr lang="en-US"/>
          </a:p>
        </p:txBody>
      </p:sp>
      <p:sp>
        <p:nvSpPr>
          <p:cNvPr id="6" name="Footer Placeholder 5">
            <a:extLst>
              <a:ext uri="{FF2B5EF4-FFF2-40B4-BE49-F238E27FC236}">
                <a16:creationId xmlns:a16="http://schemas.microsoft.com/office/drawing/2014/main" id="{4D15A320-8444-4F82-B356-479A3D402C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85D3BD-E453-4924-B8C7-18E8DF5F08EC}"/>
              </a:ext>
            </a:extLst>
          </p:cNvPr>
          <p:cNvSpPr>
            <a:spLocks noGrp="1"/>
          </p:cNvSpPr>
          <p:nvPr>
            <p:ph type="sldNum" sz="quarter" idx="12"/>
          </p:nvPr>
        </p:nvSpPr>
        <p:spPr/>
        <p:txBody>
          <a:bodyPr/>
          <a:lstStyle/>
          <a:p>
            <a:fld id="{416ACF6B-20AD-43FE-8F51-25454664F435}" type="slidenum">
              <a:rPr lang="en-US" smtClean="0"/>
              <a:t>‹#›</a:t>
            </a:fld>
            <a:endParaRPr lang="en-US"/>
          </a:p>
        </p:txBody>
      </p:sp>
    </p:spTree>
    <p:extLst>
      <p:ext uri="{BB962C8B-B14F-4D97-AF65-F5344CB8AC3E}">
        <p14:creationId xmlns:p14="http://schemas.microsoft.com/office/powerpoint/2010/main" val="2867255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7347E-6DD5-44F6-9EE6-E693C7A898D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5D778ED-D5A4-439C-9B80-D69B83B49B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594596-8864-46EF-81FB-66E4B4F9BA8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B63615F-62D5-41A4-8F52-FB22F54FC2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00F210D-8BD9-4960-9F7F-F18ADAF862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17EEF43-EB11-48E6-8164-CA647EFA9DE7}"/>
              </a:ext>
            </a:extLst>
          </p:cNvPr>
          <p:cNvSpPr>
            <a:spLocks noGrp="1"/>
          </p:cNvSpPr>
          <p:nvPr>
            <p:ph type="dt" sz="half" idx="10"/>
          </p:nvPr>
        </p:nvSpPr>
        <p:spPr/>
        <p:txBody>
          <a:bodyPr/>
          <a:lstStyle/>
          <a:p>
            <a:fld id="{D29B62DA-30D1-4B71-A2AB-4D61564C0F85}" type="datetimeFigureOut">
              <a:rPr lang="en-US" smtClean="0"/>
              <a:t>2/12/2025</a:t>
            </a:fld>
            <a:endParaRPr lang="en-US"/>
          </a:p>
        </p:txBody>
      </p:sp>
      <p:sp>
        <p:nvSpPr>
          <p:cNvPr id="8" name="Footer Placeholder 7">
            <a:extLst>
              <a:ext uri="{FF2B5EF4-FFF2-40B4-BE49-F238E27FC236}">
                <a16:creationId xmlns:a16="http://schemas.microsoft.com/office/drawing/2014/main" id="{62467A18-0B7D-4B4C-ADD1-BF51B4BD505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024B6AE-5584-4F15-B890-286AE9BBB076}"/>
              </a:ext>
            </a:extLst>
          </p:cNvPr>
          <p:cNvSpPr>
            <a:spLocks noGrp="1"/>
          </p:cNvSpPr>
          <p:nvPr>
            <p:ph type="sldNum" sz="quarter" idx="12"/>
          </p:nvPr>
        </p:nvSpPr>
        <p:spPr/>
        <p:txBody>
          <a:bodyPr/>
          <a:lstStyle/>
          <a:p>
            <a:fld id="{416ACF6B-20AD-43FE-8F51-25454664F435}" type="slidenum">
              <a:rPr lang="en-US" smtClean="0"/>
              <a:t>‹#›</a:t>
            </a:fld>
            <a:endParaRPr lang="en-US"/>
          </a:p>
        </p:txBody>
      </p:sp>
    </p:spTree>
    <p:extLst>
      <p:ext uri="{BB962C8B-B14F-4D97-AF65-F5344CB8AC3E}">
        <p14:creationId xmlns:p14="http://schemas.microsoft.com/office/powerpoint/2010/main" val="2481302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720B9-4930-48D1-B1BA-5B2755364C1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CB9016-AECA-4F8F-899D-45A1F472C8BA}"/>
              </a:ext>
            </a:extLst>
          </p:cNvPr>
          <p:cNvSpPr>
            <a:spLocks noGrp="1"/>
          </p:cNvSpPr>
          <p:nvPr>
            <p:ph type="dt" sz="half" idx="10"/>
          </p:nvPr>
        </p:nvSpPr>
        <p:spPr/>
        <p:txBody>
          <a:bodyPr/>
          <a:lstStyle/>
          <a:p>
            <a:fld id="{D29B62DA-30D1-4B71-A2AB-4D61564C0F85}" type="datetimeFigureOut">
              <a:rPr lang="en-US" smtClean="0"/>
              <a:t>2/12/2025</a:t>
            </a:fld>
            <a:endParaRPr lang="en-US"/>
          </a:p>
        </p:txBody>
      </p:sp>
      <p:sp>
        <p:nvSpPr>
          <p:cNvPr id="4" name="Footer Placeholder 3">
            <a:extLst>
              <a:ext uri="{FF2B5EF4-FFF2-40B4-BE49-F238E27FC236}">
                <a16:creationId xmlns:a16="http://schemas.microsoft.com/office/drawing/2014/main" id="{9B1B341F-6D13-41C5-B012-45EF3D0C6EC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0FEAB47-7103-4327-940C-614E57038B39}"/>
              </a:ext>
            </a:extLst>
          </p:cNvPr>
          <p:cNvSpPr>
            <a:spLocks noGrp="1"/>
          </p:cNvSpPr>
          <p:nvPr>
            <p:ph type="sldNum" sz="quarter" idx="12"/>
          </p:nvPr>
        </p:nvSpPr>
        <p:spPr/>
        <p:txBody>
          <a:bodyPr/>
          <a:lstStyle/>
          <a:p>
            <a:fld id="{416ACF6B-20AD-43FE-8F51-25454664F435}" type="slidenum">
              <a:rPr lang="en-US" smtClean="0"/>
              <a:t>‹#›</a:t>
            </a:fld>
            <a:endParaRPr lang="en-US"/>
          </a:p>
        </p:txBody>
      </p:sp>
    </p:spTree>
    <p:extLst>
      <p:ext uri="{BB962C8B-B14F-4D97-AF65-F5344CB8AC3E}">
        <p14:creationId xmlns:p14="http://schemas.microsoft.com/office/powerpoint/2010/main" val="4132593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0B8F73-6F93-448C-B29D-39C72293AAB1}"/>
              </a:ext>
            </a:extLst>
          </p:cNvPr>
          <p:cNvSpPr>
            <a:spLocks noGrp="1"/>
          </p:cNvSpPr>
          <p:nvPr>
            <p:ph type="dt" sz="half" idx="10"/>
          </p:nvPr>
        </p:nvSpPr>
        <p:spPr/>
        <p:txBody>
          <a:bodyPr/>
          <a:lstStyle/>
          <a:p>
            <a:fld id="{D29B62DA-30D1-4B71-A2AB-4D61564C0F85}" type="datetimeFigureOut">
              <a:rPr lang="en-US" smtClean="0"/>
              <a:t>2/12/2025</a:t>
            </a:fld>
            <a:endParaRPr lang="en-US"/>
          </a:p>
        </p:txBody>
      </p:sp>
      <p:sp>
        <p:nvSpPr>
          <p:cNvPr id="3" name="Footer Placeholder 2">
            <a:extLst>
              <a:ext uri="{FF2B5EF4-FFF2-40B4-BE49-F238E27FC236}">
                <a16:creationId xmlns:a16="http://schemas.microsoft.com/office/drawing/2014/main" id="{A7BF5C8C-EF6C-4389-94E8-D6CE704EF3D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58325C3-7910-4DC7-A9B1-F229444E9F4B}"/>
              </a:ext>
            </a:extLst>
          </p:cNvPr>
          <p:cNvSpPr>
            <a:spLocks noGrp="1"/>
          </p:cNvSpPr>
          <p:nvPr>
            <p:ph type="sldNum" sz="quarter" idx="12"/>
          </p:nvPr>
        </p:nvSpPr>
        <p:spPr/>
        <p:txBody>
          <a:bodyPr/>
          <a:lstStyle/>
          <a:p>
            <a:fld id="{416ACF6B-20AD-43FE-8F51-25454664F435}" type="slidenum">
              <a:rPr lang="en-US" smtClean="0"/>
              <a:t>‹#›</a:t>
            </a:fld>
            <a:endParaRPr lang="en-US"/>
          </a:p>
        </p:txBody>
      </p:sp>
    </p:spTree>
    <p:extLst>
      <p:ext uri="{BB962C8B-B14F-4D97-AF65-F5344CB8AC3E}">
        <p14:creationId xmlns:p14="http://schemas.microsoft.com/office/powerpoint/2010/main" val="4140878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F0954-3263-4B2B-A0DA-04B7B2867B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FF55DD-7888-42F5-A605-CAD115E9B7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E619B2-5E85-4D3E-A30D-3FC2122718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EDDF58-6588-49B4-B8A5-1E6DC97A8BA8}"/>
              </a:ext>
            </a:extLst>
          </p:cNvPr>
          <p:cNvSpPr>
            <a:spLocks noGrp="1"/>
          </p:cNvSpPr>
          <p:nvPr>
            <p:ph type="dt" sz="half" idx="10"/>
          </p:nvPr>
        </p:nvSpPr>
        <p:spPr/>
        <p:txBody>
          <a:bodyPr/>
          <a:lstStyle/>
          <a:p>
            <a:fld id="{D29B62DA-30D1-4B71-A2AB-4D61564C0F85}" type="datetimeFigureOut">
              <a:rPr lang="en-US" smtClean="0"/>
              <a:t>2/12/2025</a:t>
            </a:fld>
            <a:endParaRPr lang="en-US"/>
          </a:p>
        </p:txBody>
      </p:sp>
      <p:sp>
        <p:nvSpPr>
          <p:cNvPr id="6" name="Footer Placeholder 5">
            <a:extLst>
              <a:ext uri="{FF2B5EF4-FFF2-40B4-BE49-F238E27FC236}">
                <a16:creationId xmlns:a16="http://schemas.microsoft.com/office/drawing/2014/main" id="{4A622FC6-F185-4DA9-897B-D4EEB18AB7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F08788-E52B-403D-B34D-151498210B07}"/>
              </a:ext>
            </a:extLst>
          </p:cNvPr>
          <p:cNvSpPr>
            <a:spLocks noGrp="1"/>
          </p:cNvSpPr>
          <p:nvPr>
            <p:ph type="sldNum" sz="quarter" idx="12"/>
          </p:nvPr>
        </p:nvSpPr>
        <p:spPr/>
        <p:txBody>
          <a:bodyPr/>
          <a:lstStyle/>
          <a:p>
            <a:fld id="{416ACF6B-20AD-43FE-8F51-25454664F435}" type="slidenum">
              <a:rPr lang="en-US" smtClean="0"/>
              <a:t>‹#›</a:t>
            </a:fld>
            <a:endParaRPr lang="en-US"/>
          </a:p>
        </p:txBody>
      </p:sp>
    </p:spTree>
    <p:extLst>
      <p:ext uri="{BB962C8B-B14F-4D97-AF65-F5344CB8AC3E}">
        <p14:creationId xmlns:p14="http://schemas.microsoft.com/office/powerpoint/2010/main" val="808970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991D-C6CB-4994-A09F-ABA8A03566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E18598F-EE0F-4623-AFD8-2618016288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9670084-D9B7-4525-AD4A-1FD0298E30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39B68F-5952-496F-B470-AF8501E5F524}"/>
              </a:ext>
            </a:extLst>
          </p:cNvPr>
          <p:cNvSpPr>
            <a:spLocks noGrp="1"/>
          </p:cNvSpPr>
          <p:nvPr>
            <p:ph type="dt" sz="half" idx="10"/>
          </p:nvPr>
        </p:nvSpPr>
        <p:spPr/>
        <p:txBody>
          <a:bodyPr/>
          <a:lstStyle/>
          <a:p>
            <a:fld id="{D29B62DA-30D1-4B71-A2AB-4D61564C0F85}" type="datetimeFigureOut">
              <a:rPr lang="en-US" smtClean="0"/>
              <a:t>2/12/2025</a:t>
            </a:fld>
            <a:endParaRPr lang="en-US"/>
          </a:p>
        </p:txBody>
      </p:sp>
      <p:sp>
        <p:nvSpPr>
          <p:cNvPr id="6" name="Footer Placeholder 5">
            <a:extLst>
              <a:ext uri="{FF2B5EF4-FFF2-40B4-BE49-F238E27FC236}">
                <a16:creationId xmlns:a16="http://schemas.microsoft.com/office/drawing/2014/main" id="{09B17E8F-439A-4C55-A950-5A22ACAAE7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8CA4B1-D9E5-4DDB-9C96-670FCAACB502}"/>
              </a:ext>
            </a:extLst>
          </p:cNvPr>
          <p:cNvSpPr>
            <a:spLocks noGrp="1"/>
          </p:cNvSpPr>
          <p:nvPr>
            <p:ph type="sldNum" sz="quarter" idx="12"/>
          </p:nvPr>
        </p:nvSpPr>
        <p:spPr/>
        <p:txBody>
          <a:bodyPr/>
          <a:lstStyle/>
          <a:p>
            <a:fld id="{416ACF6B-20AD-43FE-8F51-25454664F435}" type="slidenum">
              <a:rPr lang="en-US" smtClean="0"/>
              <a:t>‹#›</a:t>
            </a:fld>
            <a:endParaRPr lang="en-US"/>
          </a:p>
        </p:txBody>
      </p:sp>
    </p:spTree>
    <p:extLst>
      <p:ext uri="{BB962C8B-B14F-4D97-AF65-F5344CB8AC3E}">
        <p14:creationId xmlns:p14="http://schemas.microsoft.com/office/powerpoint/2010/main" val="951652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D046EA-896A-4F8C-8B73-9C727F1C62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CEF0DF-0C6F-4195-AC7A-A090EA9EF1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772B7E-B3EB-43FF-985F-80793DADEE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9B62DA-30D1-4B71-A2AB-4D61564C0F85}" type="datetimeFigureOut">
              <a:rPr lang="en-US" smtClean="0"/>
              <a:t>2/12/2025</a:t>
            </a:fld>
            <a:endParaRPr lang="en-US"/>
          </a:p>
        </p:txBody>
      </p:sp>
      <p:sp>
        <p:nvSpPr>
          <p:cNvPr id="5" name="Footer Placeholder 4">
            <a:extLst>
              <a:ext uri="{FF2B5EF4-FFF2-40B4-BE49-F238E27FC236}">
                <a16:creationId xmlns:a16="http://schemas.microsoft.com/office/drawing/2014/main" id="{92B75EFA-3B49-466C-AC44-2A52273394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A84D5AD-E84E-4255-98C5-A6B6DEC2B0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6ACF6B-20AD-43FE-8F51-25454664F435}" type="slidenum">
              <a:rPr lang="en-US" smtClean="0"/>
              <a:t>‹#›</a:t>
            </a:fld>
            <a:endParaRPr lang="en-US"/>
          </a:p>
        </p:txBody>
      </p:sp>
    </p:spTree>
    <p:extLst>
      <p:ext uri="{BB962C8B-B14F-4D97-AF65-F5344CB8AC3E}">
        <p14:creationId xmlns:p14="http://schemas.microsoft.com/office/powerpoint/2010/main" val="1503709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0" y="630220"/>
            <a:ext cx="10572000" cy="3749638"/>
          </a:xfrm>
        </p:spPr>
        <p:txBody>
          <a:bodyPr>
            <a:normAutofit/>
          </a:bodyPr>
          <a:lstStyle/>
          <a:p>
            <a:pPr>
              <a:spcAft>
                <a:spcPts val="600"/>
              </a:spcAft>
            </a:pPr>
            <a:r>
              <a:rPr lang="en-US" altLang="en-US" dirty="0"/>
              <a:t>Special Child Health Services </a:t>
            </a:r>
            <a:br>
              <a:rPr lang="en-US" altLang="en-US" dirty="0"/>
            </a:br>
            <a:r>
              <a:rPr lang="en-US" altLang="en-US" dirty="0"/>
              <a:t>Case Management</a:t>
            </a:r>
            <a:br>
              <a:rPr lang="en-US" altLang="en-US" dirty="0"/>
            </a:br>
            <a:r>
              <a:rPr lang="en-US" altLang="en-US" sz="3900" b="0" dirty="0"/>
              <a:t>Assistance for Families with Children and Youth with Special Health Care Needs</a:t>
            </a:r>
            <a:br>
              <a:rPr lang="en-US" altLang="en-US" sz="3900" b="0" dirty="0"/>
            </a:br>
            <a:r>
              <a:rPr lang="en-US" altLang="en-US" sz="2200" b="0" dirty="0"/>
              <a:t> </a:t>
            </a:r>
            <a:br>
              <a:rPr lang="en-US" altLang="en-US" sz="3900" b="0" dirty="0"/>
            </a:br>
            <a:endParaRPr lang="en-US" sz="2800" b="0" dirty="0"/>
          </a:p>
        </p:txBody>
      </p:sp>
      <p:sp>
        <p:nvSpPr>
          <p:cNvPr id="3" name="Subtitle 2"/>
          <p:cNvSpPr>
            <a:spLocks noGrp="1"/>
          </p:cNvSpPr>
          <p:nvPr>
            <p:ph type="subTitle" idx="1"/>
          </p:nvPr>
        </p:nvSpPr>
        <p:spPr>
          <a:xfrm>
            <a:off x="373157" y="5335029"/>
            <a:ext cx="9779318" cy="1273139"/>
          </a:xfrm>
        </p:spPr>
        <p:txBody>
          <a:bodyPr>
            <a:noAutofit/>
          </a:bodyPr>
          <a:lstStyle/>
          <a:p>
            <a:pPr>
              <a:spcBef>
                <a:spcPts val="0"/>
              </a:spcBef>
              <a:spcAft>
                <a:spcPts val="0"/>
              </a:spcAft>
            </a:pPr>
            <a:r>
              <a:rPr lang="en-US" sz="2200" b="1" dirty="0">
                <a:solidFill>
                  <a:srgbClr val="000000"/>
                </a:solidFill>
              </a:rPr>
              <a:t>Kelly Gleason LCSW</a:t>
            </a:r>
          </a:p>
          <a:p>
            <a:pPr>
              <a:spcBef>
                <a:spcPts val="0"/>
              </a:spcBef>
              <a:spcAft>
                <a:spcPts val="0"/>
              </a:spcAft>
            </a:pPr>
            <a:r>
              <a:rPr lang="en-US" sz="2200" dirty="0">
                <a:solidFill>
                  <a:srgbClr val="000000"/>
                </a:solidFill>
              </a:rPr>
              <a:t>Morris County </a:t>
            </a:r>
            <a:r>
              <a:rPr lang="en-US" sz="2200">
                <a:solidFill>
                  <a:srgbClr val="000000"/>
                </a:solidFill>
              </a:rPr>
              <a:t>Case Manager </a:t>
            </a:r>
            <a:endParaRPr lang="en-US" sz="2200" dirty="0">
              <a:solidFill>
                <a:srgbClr val="000000"/>
              </a:solidFill>
            </a:endParaRPr>
          </a:p>
          <a:p>
            <a:pPr>
              <a:spcBef>
                <a:spcPts val="0"/>
              </a:spcBef>
              <a:spcAft>
                <a:spcPts val="0"/>
              </a:spcAft>
            </a:pPr>
            <a:r>
              <a:rPr lang="en-US" sz="2200" dirty="0">
                <a:solidFill>
                  <a:srgbClr val="000000"/>
                </a:solidFill>
              </a:rPr>
              <a:t>Division of Family Health Services, New Jersey Department of Health</a:t>
            </a:r>
          </a:p>
        </p:txBody>
      </p:sp>
      <p:sp>
        <p:nvSpPr>
          <p:cNvPr id="5" name="Slide Number Placeholder 4"/>
          <p:cNvSpPr>
            <a:spLocks noGrp="1"/>
          </p:cNvSpPr>
          <p:nvPr>
            <p:ph type="sldNum" sz="quarter" idx="12"/>
          </p:nvPr>
        </p:nvSpPr>
        <p:spPr/>
        <p:txBody>
          <a:bodyPr/>
          <a:lstStyle/>
          <a:p>
            <a:fld id="{6D22F896-40B5-4ADD-8801-0D06FADFA095}" type="slidenum">
              <a:rPr lang="en-US" smtClean="0"/>
              <a:t>1</a:t>
            </a:fld>
            <a:endParaRPr lang="en-US" dirty="0"/>
          </a:p>
        </p:txBody>
      </p:sp>
      <p:pic>
        <p:nvPicPr>
          <p:cNvPr id="1026" name="Picture 2" descr="Image result for nj do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53290" y="5043862"/>
            <a:ext cx="3798369" cy="6801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86757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50CCB800-814F-5CAB-2A2E-6C32F49F3FAC}"/>
              </a:ext>
            </a:extLst>
          </p:cNvPr>
          <p:cNvSpPr txBox="1"/>
          <p:nvPr/>
        </p:nvSpPr>
        <p:spPr>
          <a:xfrm>
            <a:off x="2060658" y="512759"/>
            <a:ext cx="8713176" cy="5771563"/>
          </a:xfrm>
          <a:prstGeom prst="rect">
            <a:avLst/>
          </a:prstGeom>
        </p:spPr>
        <p:txBody>
          <a:bodyPr vert="horz" lIns="91440" tIns="45720" rIns="91440" bIns="45720" rtlCol="0">
            <a:normAutofit/>
          </a:bodyPr>
          <a:lstStyle/>
          <a:p>
            <a:pPr marR="0" algn="ctr">
              <a:lnSpc>
                <a:spcPct val="90000"/>
              </a:lnSpc>
              <a:spcBef>
                <a:spcPts val="0"/>
              </a:spcBef>
              <a:spcAft>
                <a:spcPts val="800"/>
              </a:spcAft>
            </a:pPr>
            <a:r>
              <a:rPr lang="en-US" sz="2000" dirty="0">
                <a:effectLst/>
              </a:rPr>
              <a:t> </a:t>
            </a:r>
            <a:endParaRPr lang="en-US" sz="2000" b="1" dirty="0">
              <a:effectLst/>
            </a:endParaRPr>
          </a:p>
          <a:p>
            <a:pPr marR="0" algn="ctr">
              <a:lnSpc>
                <a:spcPct val="90000"/>
              </a:lnSpc>
              <a:spcBef>
                <a:spcPts val="0"/>
              </a:spcBef>
              <a:spcAft>
                <a:spcPts val="800"/>
              </a:spcAft>
            </a:pPr>
            <a:r>
              <a:rPr lang="en-US" sz="3200" b="1" dirty="0">
                <a:effectLst/>
              </a:rPr>
              <a:t>Transition to Adult Life Services</a:t>
            </a:r>
          </a:p>
          <a:p>
            <a:pPr marL="457200" marR="0" indent="-457200">
              <a:lnSpc>
                <a:spcPct val="90000"/>
              </a:lnSpc>
              <a:spcBef>
                <a:spcPts val="0"/>
              </a:spcBef>
              <a:spcAft>
                <a:spcPts val="800"/>
              </a:spcAft>
              <a:buFont typeface="Arial" panose="020B0604020202020204" pitchFamily="34" charset="0"/>
              <a:buChar char="•"/>
            </a:pPr>
            <a:endParaRPr lang="en-US" sz="3000" dirty="0">
              <a:effectLst/>
            </a:endParaRPr>
          </a:p>
          <a:p>
            <a:pPr marL="457200" marR="0" indent="-457200">
              <a:lnSpc>
                <a:spcPct val="90000"/>
              </a:lnSpc>
              <a:spcBef>
                <a:spcPts val="0"/>
              </a:spcBef>
              <a:spcAft>
                <a:spcPts val="800"/>
              </a:spcAft>
              <a:buFont typeface="Arial" panose="020B0604020202020204" pitchFamily="34" charset="0"/>
              <a:buChar char="•"/>
            </a:pPr>
            <a:r>
              <a:rPr lang="en-US" sz="3000" dirty="0"/>
              <a:t>Planning begins at age 14</a:t>
            </a:r>
            <a:endParaRPr lang="en-US" sz="2800" dirty="0">
              <a:effectLst/>
            </a:endParaRPr>
          </a:p>
          <a:p>
            <a:pPr marL="457200" indent="-457200">
              <a:lnSpc>
                <a:spcPct val="90000"/>
              </a:lnSpc>
              <a:spcAft>
                <a:spcPts val="800"/>
              </a:spcAft>
              <a:buFont typeface="Arial" panose="020B0604020202020204" pitchFamily="34" charset="0"/>
              <a:buChar char="•"/>
            </a:pPr>
            <a:r>
              <a:rPr lang="en-US" sz="3000" dirty="0"/>
              <a:t>Identify level of academic functioning</a:t>
            </a:r>
            <a:endParaRPr lang="en-US" sz="3000" dirty="0">
              <a:effectLst/>
            </a:endParaRPr>
          </a:p>
          <a:p>
            <a:pPr marL="0" marR="0" indent="-228600">
              <a:lnSpc>
                <a:spcPct val="90000"/>
              </a:lnSpc>
              <a:spcBef>
                <a:spcPts val="0"/>
              </a:spcBef>
              <a:spcAft>
                <a:spcPts val="800"/>
              </a:spcAft>
              <a:buFont typeface="Arial" panose="020B0604020202020204" pitchFamily="34" charset="0"/>
              <a:buChar char="•"/>
            </a:pPr>
            <a:r>
              <a:rPr lang="en-US" sz="3000" dirty="0">
                <a:effectLst/>
              </a:rPr>
              <a:t>  </a:t>
            </a:r>
            <a:r>
              <a:rPr lang="en-US" sz="3000" dirty="0"/>
              <a:t>Review transition service goals on IEP</a:t>
            </a:r>
            <a:endParaRPr lang="en-US" sz="3000" dirty="0">
              <a:effectLst/>
            </a:endParaRPr>
          </a:p>
          <a:p>
            <a:pPr marL="0" marR="0" indent="-228600">
              <a:lnSpc>
                <a:spcPct val="90000"/>
              </a:lnSpc>
              <a:spcBef>
                <a:spcPts val="0"/>
              </a:spcBef>
              <a:spcAft>
                <a:spcPts val="800"/>
              </a:spcAft>
              <a:buFont typeface="Arial" panose="020B0604020202020204" pitchFamily="34" charset="0"/>
              <a:buChar char="•"/>
            </a:pPr>
            <a:r>
              <a:rPr lang="en-US" sz="3000" dirty="0">
                <a:effectLst/>
              </a:rPr>
              <a:t>  </a:t>
            </a:r>
            <a:r>
              <a:rPr lang="en-US" sz="3000" dirty="0"/>
              <a:t>Review guardianship options where appropriate</a:t>
            </a:r>
            <a:endParaRPr lang="en-US" sz="3000" dirty="0">
              <a:effectLst/>
            </a:endParaRPr>
          </a:p>
          <a:p>
            <a:pPr marL="0" marR="0" indent="-228600">
              <a:lnSpc>
                <a:spcPct val="90000"/>
              </a:lnSpc>
              <a:spcBef>
                <a:spcPts val="0"/>
              </a:spcBef>
              <a:spcAft>
                <a:spcPts val="800"/>
              </a:spcAft>
              <a:buFont typeface="Arial" panose="020B0604020202020204" pitchFamily="34" charset="0"/>
              <a:buChar char="•"/>
            </a:pPr>
            <a:r>
              <a:rPr lang="en-US" sz="3000" dirty="0">
                <a:effectLst/>
              </a:rPr>
              <a:t>  </a:t>
            </a:r>
            <a:r>
              <a:rPr lang="en-US" sz="3000" dirty="0"/>
              <a:t>Refer to  DVRS  pre-employment transition services</a:t>
            </a:r>
          </a:p>
          <a:p>
            <a:pPr marL="0" marR="0" indent="-228600">
              <a:lnSpc>
                <a:spcPct val="90000"/>
              </a:lnSpc>
              <a:spcBef>
                <a:spcPts val="0"/>
              </a:spcBef>
              <a:spcAft>
                <a:spcPts val="800"/>
              </a:spcAft>
              <a:buFont typeface="Arial" panose="020B0604020202020204" pitchFamily="34" charset="0"/>
              <a:buChar char="•"/>
            </a:pPr>
            <a:r>
              <a:rPr lang="en-US" sz="3000" dirty="0"/>
              <a:t>  Refer to SSI and DDD</a:t>
            </a:r>
            <a:endParaRPr lang="en-US" sz="3000" dirty="0">
              <a:effectLst/>
            </a:endParaRPr>
          </a:p>
          <a:p>
            <a:pPr marL="0" marR="0" indent="-228600">
              <a:lnSpc>
                <a:spcPct val="90000"/>
              </a:lnSpc>
              <a:spcBef>
                <a:spcPts val="0"/>
              </a:spcBef>
              <a:spcAft>
                <a:spcPts val="800"/>
              </a:spcAft>
              <a:buFont typeface="Arial" panose="020B0604020202020204" pitchFamily="34" charset="0"/>
              <a:buChar char="•"/>
            </a:pPr>
            <a:r>
              <a:rPr lang="en-US" sz="3000" dirty="0"/>
              <a:t> Make families aware of transition resources available</a:t>
            </a:r>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236908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50CCB800-814F-5CAB-2A2E-6C32F49F3FAC}"/>
              </a:ext>
            </a:extLst>
          </p:cNvPr>
          <p:cNvSpPr txBox="1"/>
          <p:nvPr/>
        </p:nvSpPr>
        <p:spPr>
          <a:xfrm>
            <a:off x="2060658" y="512759"/>
            <a:ext cx="8713176" cy="5771563"/>
          </a:xfrm>
          <a:prstGeom prst="rect">
            <a:avLst/>
          </a:prstGeom>
        </p:spPr>
        <p:txBody>
          <a:bodyPr vert="horz" lIns="91440" tIns="45720" rIns="91440" bIns="45720" rtlCol="0">
            <a:normAutofit/>
          </a:bodyPr>
          <a:lstStyle/>
          <a:p>
            <a:pPr marR="0" algn="ctr">
              <a:lnSpc>
                <a:spcPct val="90000"/>
              </a:lnSpc>
              <a:spcBef>
                <a:spcPts val="0"/>
              </a:spcBef>
              <a:spcAft>
                <a:spcPts val="800"/>
              </a:spcAft>
            </a:pPr>
            <a:r>
              <a:rPr lang="en-US" sz="2000" dirty="0">
                <a:effectLst/>
              </a:rPr>
              <a:t> </a:t>
            </a:r>
            <a:endParaRPr lang="en-US" sz="2000" b="1" dirty="0">
              <a:effectLst/>
            </a:endParaRPr>
          </a:p>
          <a:p>
            <a:pPr marR="0" algn="ctr">
              <a:lnSpc>
                <a:spcPct val="90000"/>
              </a:lnSpc>
              <a:spcBef>
                <a:spcPts val="0"/>
              </a:spcBef>
              <a:spcAft>
                <a:spcPts val="800"/>
              </a:spcAft>
            </a:pPr>
            <a:r>
              <a:rPr lang="en-US" sz="3200" b="1" dirty="0"/>
              <a:t>Special Child Health</a:t>
            </a:r>
            <a:r>
              <a:rPr lang="en-US" sz="3200" b="1" dirty="0">
                <a:effectLst/>
              </a:rPr>
              <a:t> Services</a:t>
            </a:r>
          </a:p>
          <a:p>
            <a:pPr marR="0">
              <a:lnSpc>
                <a:spcPct val="90000"/>
              </a:lnSpc>
              <a:spcBef>
                <a:spcPts val="0"/>
              </a:spcBef>
              <a:spcAft>
                <a:spcPts val="800"/>
              </a:spcAft>
            </a:pPr>
            <a:endParaRPr lang="en-US" sz="3200" b="1" dirty="0">
              <a:effectLst/>
            </a:endParaRPr>
          </a:p>
          <a:p>
            <a:pPr marR="0">
              <a:lnSpc>
                <a:spcPct val="90000"/>
              </a:lnSpc>
              <a:spcBef>
                <a:spcPts val="0"/>
              </a:spcBef>
              <a:spcAft>
                <a:spcPts val="800"/>
              </a:spcAft>
            </a:pPr>
            <a:r>
              <a:rPr lang="en-US" sz="3000" dirty="0"/>
              <a:t>             Morris County Case Management Unit </a:t>
            </a:r>
          </a:p>
          <a:p>
            <a:pPr marR="0">
              <a:lnSpc>
                <a:spcPct val="90000"/>
              </a:lnSpc>
              <a:spcBef>
                <a:spcPts val="0"/>
              </a:spcBef>
              <a:spcAft>
                <a:spcPts val="800"/>
              </a:spcAft>
            </a:pPr>
            <a:r>
              <a:rPr lang="en-US" sz="3000" dirty="0"/>
              <a:t>                        100 Madison Ave. Box # 99 </a:t>
            </a:r>
          </a:p>
          <a:p>
            <a:pPr marR="0">
              <a:lnSpc>
                <a:spcPct val="90000"/>
              </a:lnSpc>
              <a:spcBef>
                <a:spcPts val="0"/>
              </a:spcBef>
              <a:spcAft>
                <a:spcPts val="800"/>
              </a:spcAft>
            </a:pPr>
            <a:r>
              <a:rPr lang="en-US" sz="3000" dirty="0"/>
              <a:t>                            Morristown NJ 07960</a:t>
            </a:r>
          </a:p>
          <a:p>
            <a:pPr marR="0">
              <a:lnSpc>
                <a:spcPct val="90000"/>
              </a:lnSpc>
              <a:spcBef>
                <a:spcPts val="0"/>
              </a:spcBef>
              <a:spcAft>
                <a:spcPts val="800"/>
              </a:spcAft>
            </a:pPr>
            <a:r>
              <a:rPr lang="en-US" sz="3000" dirty="0"/>
              <a:t>                      973-971-4155 (for new referrals)</a:t>
            </a:r>
          </a:p>
          <a:p>
            <a:pPr marR="0">
              <a:lnSpc>
                <a:spcPct val="90000"/>
              </a:lnSpc>
              <a:spcBef>
                <a:spcPts val="0"/>
              </a:spcBef>
              <a:spcAft>
                <a:spcPts val="800"/>
              </a:spcAft>
            </a:pPr>
            <a:endParaRPr lang="en-US" sz="3000" dirty="0"/>
          </a:p>
          <a:p>
            <a:pPr marL="457200" marR="0" indent="-457200">
              <a:lnSpc>
                <a:spcPct val="90000"/>
              </a:lnSpc>
              <a:spcBef>
                <a:spcPts val="0"/>
              </a:spcBef>
              <a:spcAft>
                <a:spcPts val="800"/>
              </a:spcAft>
              <a:buFont typeface="Arial" panose="020B0604020202020204" pitchFamily="34" charset="0"/>
              <a:buChar char="•"/>
            </a:pPr>
            <a:endParaRPr lang="en-US" sz="3000" dirty="0">
              <a:effectLst/>
            </a:endParaRPr>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336079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3F0DB3D-7B87-3687-85CA-3AB5F150C6BB}"/>
              </a:ext>
            </a:extLst>
          </p:cNvPr>
          <p:cNvSpPr>
            <a:spLocks noGrp="1"/>
          </p:cNvSpPr>
          <p:nvPr>
            <p:ph type="title"/>
          </p:nvPr>
        </p:nvSpPr>
        <p:spPr>
          <a:xfrm>
            <a:off x="643467" y="321734"/>
            <a:ext cx="10905066" cy="1135737"/>
          </a:xfrm>
        </p:spPr>
        <p:txBody>
          <a:bodyPr>
            <a:normAutofit/>
          </a:bodyPr>
          <a:lstStyle/>
          <a:p>
            <a:pPr algn="ctr"/>
            <a:r>
              <a:rPr kumimoji="0" lang="en-US" sz="3600" b="0" i="0" u="none" strike="noStrike" kern="1200" cap="none" spc="0" normalizeH="0" baseline="0" noProof="0" dirty="0">
                <a:ln>
                  <a:noFill/>
                </a:ln>
                <a:effectLst/>
                <a:uLnTx/>
                <a:uFillTx/>
                <a:latin typeface="Calibri Light" panose="020F0302020204030204"/>
                <a:ea typeface="+mj-ea"/>
                <a:cs typeface="+mj-cs"/>
              </a:rPr>
              <a:t>Special Child Health Services</a:t>
            </a:r>
            <a:br>
              <a:rPr kumimoji="0" lang="en-US" sz="3600" b="0" i="0" u="none" strike="noStrike" kern="1200" cap="none" spc="0" normalizeH="0" baseline="0" noProof="0" dirty="0">
                <a:ln>
                  <a:noFill/>
                </a:ln>
                <a:effectLst/>
                <a:uLnTx/>
                <a:uFillTx/>
                <a:latin typeface="Calibri Light" panose="020F0302020204030204"/>
                <a:ea typeface="+mj-ea"/>
                <a:cs typeface="+mj-cs"/>
              </a:rPr>
            </a:br>
            <a:r>
              <a:rPr kumimoji="0" lang="en-US" sz="3600" b="0" i="0" u="none" strike="noStrike" kern="1200" cap="none" spc="0" normalizeH="0" baseline="0" noProof="0" dirty="0">
                <a:ln>
                  <a:noFill/>
                </a:ln>
                <a:effectLst/>
                <a:uLnTx/>
                <a:uFillTx/>
                <a:latin typeface="Calibri Light" panose="020F0302020204030204"/>
                <a:ea typeface="+mj-ea"/>
                <a:cs typeface="+mj-cs"/>
              </a:rPr>
              <a:t> How children are referred to us </a:t>
            </a:r>
            <a:endParaRPr lang="en-US" sz="3600" dirty="0"/>
          </a:p>
        </p:txBody>
      </p:sp>
      <p:sp>
        <p:nvSpPr>
          <p:cNvPr id="3" name="Content Placeholder 2">
            <a:extLst>
              <a:ext uri="{FF2B5EF4-FFF2-40B4-BE49-F238E27FC236}">
                <a16:creationId xmlns:a16="http://schemas.microsoft.com/office/drawing/2014/main" id="{4F8041E6-B613-5BAE-E161-172F88F398A3}"/>
              </a:ext>
            </a:extLst>
          </p:cNvPr>
          <p:cNvSpPr>
            <a:spLocks noGrp="1"/>
          </p:cNvSpPr>
          <p:nvPr>
            <p:ph idx="1"/>
          </p:nvPr>
        </p:nvSpPr>
        <p:spPr>
          <a:xfrm>
            <a:off x="643467" y="1782981"/>
            <a:ext cx="10905066" cy="4393982"/>
          </a:xfrm>
        </p:spPr>
        <p:txBody>
          <a:bodyPr>
            <a:normAutofit/>
          </a:bodyPr>
          <a:lstStyle/>
          <a:p>
            <a:pPr marL="0" indent="0">
              <a:buNone/>
            </a:pPr>
            <a:endParaRPr lang="en-US" sz="2000" dirty="0"/>
          </a:p>
          <a:p>
            <a:r>
              <a:rPr lang="en-US" sz="2000" b="1" dirty="0"/>
              <a:t>New Jersey Birth Defects Registry</a:t>
            </a:r>
            <a:r>
              <a:rPr lang="en-US" sz="2000" dirty="0"/>
              <a:t>: Birth defects are structural changes present at birth that can affect almost any part or parts of the body (e.g., heart, brain, foot). They may affect how the body looks, works, or both. Birth defects can vary from mild to severe. These diagnoses identified under the age of five, are reported by law to this confidential registry.</a:t>
            </a:r>
          </a:p>
          <a:p>
            <a:endParaRPr lang="en-US" sz="2000" b="1" dirty="0"/>
          </a:p>
          <a:p>
            <a:r>
              <a:rPr lang="en-US" sz="2000" b="1" dirty="0"/>
              <a:t>  Newborn Bloodspot Screening</a:t>
            </a:r>
            <a:r>
              <a:rPr lang="en-US" sz="2000" dirty="0"/>
              <a:t>: New Jersey law requires that every baby born in New Jersey be screened for  disorders that can cause serious health problems. All babies born in New Jersey are required to be tested for sixty (60) disorders within 48 hours of birth. One heel prick provides enough blood to test for all of the disorders.</a:t>
            </a:r>
          </a:p>
          <a:p>
            <a:endParaRPr lang="en-US" sz="2000" dirty="0"/>
          </a:p>
          <a:p>
            <a:r>
              <a:rPr lang="en-US" sz="2000" b="1" dirty="0"/>
              <a:t>Autism Registry</a:t>
            </a:r>
            <a:r>
              <a:rPr lang="en-US" sz="2000" dirty="0"/>
              <a:t>:  Registration is required by law since 2009.  Can be done anonymously but then you will not receive a call from Special Child Health Services </a:t>
            </a:r>
          </a:p>
          <a:p>
            <a:endParaRPr lang="en-US" sz="2000" dirty="0"/>
          </a:p>
          <a:p>
            <a:pPr marL="0" indent="0">
              <a:buNone/>
            </a:pPr>
            <a:endParaRPr lang="en-US" sz="2000" dirty="0"/>
          </a:p>
          <a:p>
            <a:endParaRPr lang="en-US"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618437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F04291F-348B-4A00-BACA-D8F0B4926F81}"/>
              </a:ext>
            </a:extLst>
          </p:cNvPr>
          <p:cNvSpPr>
            <a:spLocks noGrp="1"/>
          </p:cNvSpPr>
          <p:nvPr>
            <p:ph type="title"/>
          </p:nvPr>
        </p:nvSpPr>
        <p:spPr>
          <a:xfrm>
            <a:off x="643467" y="321734"/>
            <a:ext cx="10905066" cy="1135737"/>
          </a:xfrm>
        </p:spPr>
        <p:txBody>
          <a:bodyPr>
            <a:normAutofit/>
          </a:bodyPr>
          <a:lstStyle/>
          <a:p>
            <a:r>
              <a:rPr lang="en-US" sz="3600" dirty="0"/>
              <a:t>Special Child Health Services</a:t>
            </a:r>
          </a:p>
        </p:txBody>
      </p:sp>
      <p:sp>
        <p:nvSpPr>
          <p:cNvPr id="3" name="Content Placeholder 2">
            <a:extLst>
              <a:ext uri="{FF2B5EF4-FFF2-40B4-BE49-F238E27FC236}">
                <a16:creationId xmlns:a16="http://schemas.microsoft.com/office/drawing/2014/main" id="{D9BE4407-8DEB-490E-9AAE-9B892335E37B}"/>
              </a:ext>
            </a:extLst>
          </p:cNvPr>
          <p:cNvSpPr>
            <a:spLocks noGrp="1"/>
          </p:cNvSpPr>
          <p:nvPr>
            <p:ph idx="1"/>
          </p:nvPr>
        </p:nvSpPr>
        <p:spPr>
          <a:xfrm>
            <a:off x="643467" y="1782981"/>
            <a:ext cx="10905066" cy="4393982"/>
          </a:xfrm>
        </p:spPr>
        <p:txBody>
          <a:bodyPr>
            <a:normAutofit/>
          </a:bodyPr>
          <a:lstStyle/>
          <a:p>
            <a:endParaRPr lang="en-US" sz="2000" b="1" dirty="0"/>
          </a:p>
          <a:p>
            <a:pPr marL="0" indent="0">
              <a:buNone/>
            </a:pPr>
            <a:r>
              <a:rPr lang="en-US" sz="2000" b="1" dirty="0"/>
              <a:t> </a:t>
            </a:r>
            <a:r>
              <a:rPr lang="en-US" b="1" dirty="0"/>
              <a:t>Other sources of referrals are from:</a:t>
            </a:r>
          </a:p>
          <a:p>
            <a:pPr marL="0" indent="0">
              <a:buNone/>
            </a:pPr>
            <a:endParaRPr lang="en-US" b="1" dirty="0"/>
          </a:p>
          <a:p>
            <a:r>
              <a:rPr lang="en-US" dirty="0"/>
              <a:t>Screening for Congenital Heart Defects</a:t>
            </a:r>
          </a:p>
          <a:p>
            <a:pPr marL="0" indent="0">
              <a:buNone/>
            </a:pPr>
            <a:endParaRPr lang="en-US" dirty="0"/>
          </a:p>
          <a:p>
            <a:r>
              <a:rPr lang="en-US" dirty="0"/>
              <a:t>Early Hearing Detection and Intervention </a:t>
            </a:r>
          </a:p>
          <a:p>
            <a:pPr marL="0" indent="0">
              <a:buNone/>
            </a:pPr>
            <a:endParaRPr lang="en-US" dirty="0"/>
          </a:p>
          <a:p>
            <a:r>
              <a:rPr lang="en-US" dirty="0"/>
              <a:t>Metabolic and Genetic screenings</a:t>
            </a:r>
          </a:p>
          <a:p>
            <a:pPr marL="0" indent="0">
              <a:buNone/>
            </a:pPr>
            <a:endParaRPr lang="en-US"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482455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3AE6367-1C65-B7C5-3D84-89536756F103}"/>
              </a:ext>
            </a:extLst>
          </p:cNvPr>
          <p:cNvSpPr txBox="1"/>
          <p:nvPr/>
        </p:nvSpPr>
        <p:spPr>
          <a:xfrm>
            <a:off x="447524" y="2464018"/>
            <a:ext cx="10905066" cy="4393982"/>
          </a:xfrm>
          <a:prstGeom prst="rect">
            <a:avLst/>
          </a:prstGeom>
        </p:spPr>
        <p:txBody>
          <a:bodyPr vert="horz" lIns="91440" tIns="45720" rIns="91440" bIns="45720" rtlCol="0">
            <a:normAutofit/>
          </a:bodyPr>
          <a:lstStyle/>
          <a:p>
            <a:pPr marR="0" lvl="0">
              <a:lnSpc>
                <a:spcPct val="90000"/>
              </a:lnSpc>
              <a:spcAft>
                <a:spcPts val="600"/>
              </a:spcAft>
            </a:pPr>
            <a:endParaRPr lang="en-US" sz="2000" b="1" dirty="0">
              <a:effectLst/>
            </a:endParaRPr>
          </a:p>
          <a:p>
            <a:pPr marR="0" lvl="0" indent="-228600">
              <a:lnSpc>
                <a:spcPct val="90000"/>
              </a:lnSpc>
              <a:spcAft>
                <a:spcPts val="600"/>
              </a:spcAft>
              <a:buFont typeface="Arial" panose="020B0604020202020204" pitchFamily="34" charset="0"/>
              <a:buChar char="•"/>
            </a:pPr>
            <a:r>
              <a:rPr lang="en-US" sz="2000" b="1" dirty="0">
                <a:effectLst/>
              </a:rPr>
              <a:t>After a confidential registry is completed and submitted by the diagnostician/ hospital.</a:t>
            </a:r>
          </a:p>
          <a:p>
            <a:pPr marL="114300" marR="0" lvl="0">
              <a:lnSpc>
                <a:spcPct val="90000"/>
              </a:lnSpc>
              <a:spcAft>
                <a:spcPts val="600"/>
              </a:spcAft>
            </a:pPr>
            <a:endParaRPr lang="en-US" sz="2000" dirty="0">
              <a:effectLst/>
            </a:endParaRPr>
          </a:p>
          <a:p>
            <a:pPr marL="342900" marR="0" lvl="0" indent="-228600">
              <a:lnSpc>
                <a:spcPct val="90000"/>
              </a:lnSpc>
              <a:spcAft>
                <a:spcPts val="600"/>
              </a:spcAft>
              <a:buFont typeface="Arial" panose="020B0604020202020204" pitchFamily="34" charset="0"/>
              <a:buChar char="•"/>
            </a:pPr>
            <a:r>
              <a:rPr lang="en-US" sz="2000" b="1" dirty="0">
                <a:effectLst/>
              </a:rPr>
              <a:t>A letter goes out to the family letting them know this registration was done.</a:t>
            </a:r>
          </a:p>
          <a:p>
            <a:pPr marL="342900" marR="0" lvl="0" indent="-228600">
              <a:lnSpc>
                <a:spcPct val="90000"/>
              </a:lnSpc>
              <a:spcAft>
                <a:spcPts val="600"/>
              </a:spcAft>
              <a:buFont typeface="Arial" panose="020B0604020202020204" pitchFamily="34" charset="0"/>
              <a:buChar char="•"/>
            </a:pPr>
            <a:endParaRPr lang="en-US" sz="2000" dirty="0">
              <a:effectLst/>
            </a:endParaRPr>
          </a:p>
          <a:p>
            <a:pPr marL="342900" indent="-228600">
              <a:lnSpc>
                <a:spcPct val="90000"/>
              </a:lnSpc>
              <a:spcAft>
                <a:spcPts val="600"/>
              </a:spcAft>
              <a:buFont typeface="Arial" panose="020B0604020202020204" pitchFamily="34" charset="0"/>
              <a:buChar char="•"/>
            </a:pPr>
            <a:r>
              <a:rPr lang="en-US" sz="2000" b="1" dirty="0">
                <a:effectLst/>
              </a:rPr>
              <a:t>The confidential registration is mostly used for statistical purposes, but</a:t>
            </a:r>
            <a:r>
              <a:rPr lang="en-US" sz="2000" b="1" dirty="0"/>
              <a:t> t</a:t>
            </a:r>
            <a:r>
              <a:rPr lang="en-US" sz="2000" b="1" dirty="0">
                <a:effectLst/>
              </a:rPr>
              <a:t>wo weeks later parents get a call from thei</a:t>
            </a:r>
            <a:r>
              <a:rPr lang="en-US" sz="2000" b="1" dirty="0"/>
              <a:t>r</a:t>
            </a:r>
            <a:r>
              <a:rPr lang="en-US" sz="2000" dirty="0">
                <a:effectLst/>
              </a:rPr>
              <a:t> </a:t>
            </a:r>
            <a:r>
              <a:rPr lang="en-US" sz="2000" b="1" dirty="0">
                <a:effectLst/>
              </a:rPr>
              <a:t>county case management unit to discuss </a:t>
            </a:r>
            <a:r>
              <a:rPr lang="en-US" sz="2000" b="1" dirty="0"/>
              <a:t>their</a:t>
            </a:r>
            <a:r>
              <a:rPr lang="en-US" sz="2000" b="1" dirty="0">
                <a:effectLst/>
              </a:rPr>
              <a:t> child’s needs</a:t>
            </a:r>
            <a:r>
              <a:rPr lang="en-US" sz="2000" dirty="0">
                <a:effectLst/>
              </a:rPr>
              <a:t>. </a:t>
            </a:r>
            <a:r>
              <a:rPr lang="en-US" sz="2000" b="1" dirty="0">
                <a:effectLst/>
              </a:rPr>
              <a:t>Should there be no case management needs, the case can be inactivated and reopened should medical needs arise</a:t>
            </a:r>
            <a:r>
              <a:rPr lang="en-US" sz="2000" b="1" dirty="0"/>
              <a:t> in the future.</a:t>
            </a:r>
            <a:endParaRPr lang="en-US" sz="2000" dirty="0">
              <a:effectLst/>
            </a:endParaRPr>
          </a:p>
          <a:p>
            <a:pPr marL="342900" marR="0" lvl="0" indent="-228600">
              <a:lnSpc>
                <a:spcPct val="90000"/>
              </a:lnSpc>
              <a:spcAft>
                <a:spcPts val="600"/>
              </a:spcAft>
              <a:buFont typeface="Arial" panose="020B0604020202020204" pitchFamily="34" charset="0"/>
              <a:buChar char="•"/>
            </a:pPr>
            <a:endParaRPr lang="en-US" sz="2000" dirty="0">
              <a:effectLst/>
            </a:endParaRPr>
          </a:p>
          <a:p>
            <a:pPr marL="342900" marR="0" lvl="0" indent="-228600">
              <a:lnSpc>
                <a:spcPct val="90000"/>
              </a:lnSpc>
              <a:spcAft>
                <a:spcPts val="600"/>
              </a:spcAft>
              <a:buFont typeface="Arial" panose="020B0604020202020204" pitchFamily="34" charset="0"/>
              <a:buChar char="•"/>
            </a:pPr>
            <a:r>
              <a:rPr lang="en-US" sz="2000" b="1" dirty="0"/>
              <a:t>Parents can also refer their child with special medical needs or developmental disabilities to case management </a:t>
            </a:r>
            <a:endParaRPr lang="en-US" sz="2000" b="1" dirty="0">
              <a:effectLst/>
            </a:endParaRPr>
          </a:p>
        </p:txBody>
      </p:sp>
      <p:sp>
        <p:nvSpPr>
          <p:cNvPr id="2" name="Title 1">
            <a:extLst>
              <a:ext uri="{FF2B5EF4-FFF2-40B4-BE49-F238E27FC236}">
                <a16:creationId xmlns:a16="http://schemas.microsoft.com/office/drawing/2014/main" id="{FBC4EE51-F218-8D43-68C9-C6C57364A938}"/>
              </a:ext>
            </a:extLst>
          </p:cNvPr>
          <p:cNvSpPr>
            <a:spLocks noGrp="1"/>
          </p:cNvSpPr>
          <p:nvPr>
            <p:ph type="title"/>
          </p:nvPr>
        </p:nvSpPr>
        <p:spPr/>
        <p:txBody>
          <a:bodyPr/>
          <a:lstStyle/>
          <a:p>
            <a:pPr algn="ctr"/>
            <a:r>
              <a:rPr lang="en-US" dirty="0"/>
              <a:t>How families are contacted</a:t>
            </a:r>
          </a:p>
        </p:txBody>
      </p:sp>
    </p:spTree>
    <p:extLst>
      <p:ext uri="{BB962C8B-B14F-4D97-AF65-F5344CB8AC3E}">
        <p14:creationId xmlns:p14="http://schemas.microsoft.com/office/powerpoint/2010/main" val="3144310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76B43-0120-D71B-916F-9F00FE8AECB8}"/>
              </a:ext>
            </a:extLst>
          </p:cNvPr>
          <p:cNvSpPr>
            <a:spLocks noGrp="1"/>
          </p:cNvSpPr>
          <p:nvPr>
            <p:ph type="title"/>
          </p:nvPr>
        </p:nvSpPr>
        <p:spPr/>
        <p:txBody>
          <a:bodyPr/>
          <a:lstStyle/>
          <a:p>
            <a:pPr algn="ctr"/>
            <a:r>
              <a:rPr lang="en-US" dirty="0"/>
              <a:t>SCHS Case Management Units</a:t>
            </a:r>
          </a:p>
        </p:txBody>
      </p:sp>
      <p:sp>
        <p:nvSpPr>
          <p:cNvPr id="3" name="Content Placeholder 2">
            <a:extLst>
              <a:ext uri="{FF2B5EF4-FFF2-40B4-BE49-F238E27FC236}">
                <a16:creationId xmlns:a16="http://schemas.microsoft.com/office/drawing/2014/main" id="{CF45121F-FFE6-2F67-3254-0347ADE96CDB}"/>
              </a:ext>
            </a:extLst>
          </p:cNvPr>
          <p:cNvSpPr>
            <a:spLocks noGrp="1"/>
          </p:cNvSpPr>
          <p:nvPr>
            <p:ph idx="1"/>
          </p:nvPr>
        </p:nvSpPr>
        <p:spPr/>
        <p:txBody>
          <a:bodyPr/>
          <a:lstStyle/>
          <a:p>
            <a:pPr marL="0" indent="0">
              <a:buNone/>
            </a:pPr>
            <a:r>
              <a:rPr lang="en-US" dirty="0"/>
              <a:t>Staffed by pediatric nurses and social workers who are knowledgeable about:</a:t>
            </a:r>
          </a:p>
          <a:p>
            <a:r>
              <a:rPr lang="en-US" dirty="0"/>
              <a:t>Child development</a:t>
            </a:r>
          </a:p>
          <a:p>
            <a:r>
              <a:rPr lang="en-US" dirty="0"/>
              <a:t>Specialists and  specialty clinics</a:t>
            </a:r>
          </a:p>
          <a:p>
            <a:r>
              <a:rPr lang="en-US" dirty="0"/>
              <a:t>Community resources</a:t>
            </a:r>
          </a:p>
          <a:p>
            <a:r>
              <a:rPr lang="en-US" dirty="0"/>
              <a:t>State and commercial insurance programs</a:t>
            </a:r>
          </a:p>
          <a:p>
            <a:r>
              <a:rPr lang="en-US" dirty="0"/>
              <a:t>Medicaid waivers</a:t>
            </a:r>
          </a:p>
          <a:p>
            <a:r>
              <a:rPr lang="en-US" dirty="0"/>
              <a:t>Special education services and resources </a:t>
            </a:r>
          </a:p>
          <a:p>
            <a:endParaRPr lang="en-US" dirty="0"/>
          </a:p>
          <a:p>
            <a:endParaRPr lang="en-US" dirty="0"/>
          </a:p>
        </p:txBody>
      </p:sp>
    </p:spTree>
    <p:extLst>
      <p:ext uri="{BB962C8B-B14F-4D97-AF65-F5344CB8AC3E}">
        <p14:creationId xmlns:p14="http://schemas.microsoft.com/office/powerpoint/2010/main" val="1613491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Case Management Focus</a:t>
            </a:r>
            <a:endParaRPr lang="en-US" dirty="0"/>
          </a:p>
        </p:txBody>
      </p:sp>
      <p:sp>
        <p:nvSpPr>
          <p:cNvPr id="3" name="Content Placeholder 2"/>
          <p:cNvSpPr>
            <a:spLocks noGrp="1"/>
          </p:cNvSpPr>
          <p:nvPr>
            <p:ph idx="1"/>
          </p:nvPr>
        </p:nvSpPr>
        <p:spPr>
          <a:xfrm>
            <a:off x="818712" y="1790701"/>
            <a:ext cx="7362886" cy="4068098"/>
          </a:xfrm>
        </p:spPr>
        <p:txBody>
          <a:bodyPr anchor="t">
            <a:normAutofit/>
          </a:bodyPr>
          <a:lstStyle/>
          <a:p>
            <a:pPr>
              <a:buFont typeface="Wingdings" panose="05000000000000000000" pitchFamily="2" charset="2"/>
              <a:buChar char="§"/>
            </a:pPr>
            <a:r>
              <a:rPr lang="en-US" altLang="en-US" sz="2500" dirty="0">
                <a:solidFill>
                  <a:srgbClr val="000000"/>
                </a:solidFill>
              </a:rPr>
              <a:t>Primary care provider, specialty care, &amp; other involved professionals participate in service coordination</a:t>
            </a:r>
          </a:p>
          <a:p>
            <a:pPr>
              <a:buFont typeface="Wingdings" panose="05000000000000000000" pitchFamily="2" charset="2"/>
              <a:buChar char="§"/>
            </a:pPr>
            <a:r>
              <a:rPr lang="en-US" altLang="en-US" sz="2500" dirty="0">
                <a:solidFill>
                  <a:srgbClr val="000000"/>
                </a:solidFill>
              </a:rPr>
              <a:t>Medical Home</a:t>
            </a:r>
          </a:p>
          <a:p>
            <a:pPr>
              <a:buFont typeface="Wingdings" panose="05000000000000000000" pitchFamily="2" charset="2"/>
              <a:buChar char="§"/>
            </a:pPr>
            <a:r>
              <a:rPr lang="en-US" altLang="en-US" sz="2500" dirty="0">
                <a:solidFill>
                  <a:srgbClr val="000000"/>
                </a:solidFill>
              </a:rPr>
              <a:t>Insurance in place</a:t>
            </a:r>
          </a:p>
          <a:p>
            <a:pPr>
              <a:buFont typeface="Wingdings" panose="05000000000000000000" pitchFamily="2" charset="2"/>
              <a:buChar char="§"/>
            </a:pPr>
            <a:r>
              <a:rPr lang="en-US" altLang="en-US" sz="2500" dirty="0">
                <a:solidFill>
                  <a:srgbClr val="000000"/>
                </a:solidFill>
              </a:rPr>
              <a:t>Referrals made for identified needs</a:t>
            </a:r>
          </a:p>
          <a:p>
            <a:pPr>
              <a:buFont typeface="Wingdings" panose="05000000000000000000" pitchFamily="2" charset="2"/>
              <a:buChar char="§"/>
            </a:pPr>
            <a:r>
              <a:rPr lang="en-US" altLang="en-US" sz="2500" dirty="0">
                <a:solidFill>
                  <a:srgbClr val="000000"/>
                </a:solidFill>
              </a:rPr>
              <a:t>Help families to advocate through various agencies</a:t>
            </a:r>
          </a:p>
          <a:p>
            <a:pPr>
              <a:buFont typeface="Wingdings" panose="05000000000000000000" pitchFamily="2" charset="2"/>
              <a:buChar char="§"/>
            </a:pPr>
            <a:r>
              <a:rPr lang="en-US" altLang="en-US" sz="2500" dirty="0">
                <a:solidFill>
                  <a:srgbClr val="000000"/>
                </a:solidFill>
              </a:rPr>
              <a:t>Help families navigate the transition to adulthood starting at age 14</a:t>
            </a:r>
          </a:p>
        </p:txBody>
      </p:sp>
      <p:sp>
        <p:nvSpPr>
          <p:cNvPr id="5" name="Slide Number Placeholder 4"/>
          <p:cNvSpPr>
            <a:spLocks noGrp="1"/>
          </p:cNvSpPr>
          <p:nvPr>
            <p:ph type="sldNum" sz="quarter" idx="12"/>
          </p:nvPr>
        </p:nvSpPr>
        <p:spPr/>
        <p:txBody>
          <a:bodyPr/>
          <a:lstStyle/>
          <a:p>
            <a:fld id="{6D22F896-40B5-4ADD-8801-0D06FADFA095}" type="slidenum">
              <a:rPr lang="en-US" smtClean="0"/>
              <a:t>6</a:t>
            </a:fld>
            <a:endParaRPr lang="en-US" dirty="0"/>
          </a:p>
        </p:txBody>
      </p:sp>
      <p:pic>
        <p:nvPicPr>
          <p:cNvPr id="4" name="Picture 3" descr="C:\Users\lbarron\AppData\Local\Microsoft\Windows\Temporary Internet Files\Content.IE5\TG1YR52R\MC90038259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1598" y="2222287"/>
            <a:ext cx="3200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705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50CCB800-814F-5CAB-2A2E-6C32F49F3FAC}"/>
              </a:ext>
            </a:extLst>
          </p:cNvPr>
          <p:cNvSpPr txBox="1"/>
          <p:nvPr/>
        </p:nvSpPr>
        <p:spPr>
          <a:xfrm>
            <a:off x="2060658" y="288485"/>
            <a:ext cx="8713176" cy="5995837"/>
          </a:xfrm>
          <a:prstGeom prst="rect">
            <a:avLst/>
          </a:prstGeom>
        </p:spPr>
        <p:txBody>
          <a:bodyPr vert="horz" lIns="91440" tIns="45720" rIns="91440" bIns="45720" rtlCol="0">
            <a:normAutofit lnSpcReduction="10000"/>
          </a:bodyPr>
          <a:lstStyle/>
          <a:p>
            <a:pPr marR="0">
              <a:lnSpc>
                <a:spcPct val="90000"/>
              </a:lnSpc>
              <a:spcBef>
                <a:spcPts val="0"/>
              </a:spcBef>
              <a:spcAft>
                <a:spcPts val="800"/>
              </a:spcAft>
            </a:pPr>
            <a:r>
              <a:rPr lang="en-US" sz="2000" dirty="0">
                <a:effectLst/>
              </a:rPr>
              <a:t> </a:t>
            </a:r>
          </a:p>
          <a:p>
            <a:pPr marR="0">
              <a:lnSpc>
                <a:spcPct val="90000"/>
              </a:lnSpc>
              <a:spcBef>
                <a:spcPts val="0"/>
              </a:spcBef>
              <a:spcAft>
                <a:spcPts val="800"/>
              </a:spcAft>
            </a:pPr>
            <a:r>
              <a:rPr lang="en-US" sz="3200" dirty="0"/>
              <a:t>                          </a:t>
            </a:r>
            <a:r>
              <a:rPr lang="en-US" sz="3200" b="1" dirty="0"/>
              <a:t>SCHS</a:t>
            </a:r>
            <a:r>
              <a:rPr lang="en-US" sz="3200" b="1" dirty="0">
                <a:effectLst/>
              </a:rPr>
              <a:t> Case </a:t>
            </a:r>
            <a:r>
              <a:rPr lang="en-US" sz="3200" b="1" dirty="0"/>
              <a:t>M</a:t>
            </a:r>
            <a:r>
              <a:rPr lang="en-US" sz="3200" b="1" dirty="0">
                <a:effectLst/>
              </a:rPr>
              <a:t>anagers </a:t>
            </a:r>
          </a:p>
          <a:p>
            <a:pPr marR="0">
              <a:lnSpc>
                <a:spcPct val="90000"/>
              </a:lnSpc>
              <a:spcBef>
                <a:spcPts val="0"/>
              </a:spcBef>
              <a:spcAft>
                <a:spcPts val="800"/>
              </a:spcAft>
            </a:pPr>
            <a:endParaRPr lang="en-US" sz="2800" dirty="0">
              <a:effectLst/>
            </a:endParaRPr>
          </a:p>
          <a:p>
            <a:pPr marL="457200" marR="0" indent="-457200">
              <a:lnSpc>
                <a:spcPct val="90000"/>
              </a:lnSpc>
              <a:spcBef>
                <a:spcPts val="0"/>
              </a:spcBef>
              <a:spcAft>
                <a:spcPts val="800"/>
              </a:spcAft>
              <a:buFont typeface="Arial" panose="020B0604020202020204" pitchFamily="34" charset="0"/>
              <a:buChar char="•"/>
            </a:pPr>
            <a:r>
              <a:rPr lang="en-US" sz="2800" dirty="0">
                <a:effectLst/>
              </a:rPr>
              <a:t>Check in with our families, at least annually.</a:t>
            </a:r>
          </a:p>
          <a:p>
            <a:pPr marL="457200" indent="-457200">
              <a:lnSpc>
                <a:spcPct val="90000"/>
              </a:lnSpc>
              <a:spcAft>
                <a:spcPts val="800"/>
              </a:spcAft>
              <a:buFont typeface="Arial" panose="020B0604020202020204" pitchFamily="34" charset="0"/>
              <a:buChar char="•"/>
            </a:pPr>
            <a:r>
              <a:rPr lang="en-US" sz="2800" dirty="0">
                <a:effectLst/>
              </a:rPr>
              <a:t>Ask about school services and help families understand their rights in the special education process. (cannot attend IEP meetings)</a:t>
            </a:r>
          </a:p>
          <a:p>
            <a:pPr marL="0" marR="0" indent="-228600">
              <a:lnSpc>
                <a:spcPct val="90000"/>
              </a:lnSpc>
              <a:spcBef>
                <a:spcPts val="0"/>
              </a:spcBef>
              <a:spcAft>
                <a:spcPts val="800"/>
              </a:spcAft>
              <a:buFont typeface="Arial" panose="020B0604020202020204" pitchFamily="34" charset="0"/>
              <a:buChar char="•"/>
            </a:pPr>
            <a:r>
              <a:rPr lang="en-US" sz="2800" dirty="0">
                <a:effectLst/>
              </a:rPr>
              <a:t>  Create tools and sample letters to help families </a:t>
            </a:r>
          </a:p>
          <a:p>
            <a:pPr marR="0">
              <a:lnSpc>
                <a:spcPct val="90000"/>
              </a:lnSpc>
              <a:spcBef>
                <a:spcPts val="0"/>
              </a:spcBef>
              <a:spcAft>
                <a:spcPts val="800"/>
              </a:spcAft>
            </a:pPr>
            <a:r>
              <a:rPr lang="en-US" sz="2800" dirty="0"/>
              <a:t>      advocate for what they need.</a:t>
            </a:r>
            <a:endParaRPr lang="en-US" sz="2800" dirty="0">
              <a:effectLst/>
            </a:endParaRPr>
          </a:p>
          <a:p>
            <a:pPr marL="0" marR="0" indent="-228600">
              <a:lnSpc>
                <a:spcPct val="90000"/>
              </a:lnSpc>
              <a:spcBef>
                <a:spcPts val="0"/>
              </a:spcBef>
              <a:spcAft>
                <a:spcPts val="800"/>
              </a:spcAft>
              <a:buFont typeface="Arial" panose="020B0604020202020204" pitchFamily="34" charset="0"/>
              <a:buChar char="•"/>
            </a:pPr>
            <a:r>
              <a:rPr lang="en-US" sz="2800" dirty="0">
                <a:effectLst/>
              </a:rPr>
              <a:t>  Send out a monthly e-mail blast with information and </a:t>
            </a:r>
          </a:p>
          <a:p>
            <a:pPr marR="0">
              <a:lnSpc>
                <a:spcPct val="90000"/>
              </a:lnSpc>
              <a:spcBef>
                <a:spcPts val="0"/>
              </a:spcBef>
              <a:spcAft>
                <a:spcPts val="800"/>
              </a:spcAft>
            </a:pPr>
            <a:r>
              <a:rPr lang="en-US" sz="2800" dirty="0"/>
              <a:t>     upcoming events &amp; webinars to keep families informed.</a:t>
            </a:r>
          </a:p>
          <a:p>
            <a:pPr marL="457200" marR="0" indent="-457200">
              <a:lnSpc>
                <a:spcPct val="90000"/>
              </a:lnSpc>
              <a:spcBef>
                <a:spcPts val="0"/>
              </a:spcBef>
              <a:spcAft>
                <a:spcPts val="800"/>
              </a:spcAft>
              <a:buFont typeface="Arial" panose="020B0604020202020204" pitchFamily="34" charset="0"/>
              <a:buChar char="•"/>
            </a:pPr>
            <a:r>
              <a:rPr lang="en-US" sz="2800" dirty="0"/>
              <a:t>Follow our families through their 21st year if appropriate to see them off into the world of adult services.</a:t>
            </a:r>
          </a:p>
          <a:p>
            <a:pPr marR="0">
              <a:lnSpc>
                <a:spcPct val="90000"/>
              </a:lnSpc>
              <a:spcBef>
                <a:spcPts val="0"/>
              </a:spcBef>
              <a:spcAft>
                <a:spcPts val="800"/>
              </a:spcAft>
            </a:pPr>
            <a:endParaRPr lang="en-US" sz="2800" dirty="0"/>
          </a:p>
          <a:p>
            <a:pPr marR="0">
              <a:lnSpc>
                <a:spcPct val="90000"/>
              </a:lnSpc>
              <a:spcBef>
                <a:spcPts val="0"/>
              </a:spcBef>
              <a:spcAft>
                <a:spcPts val="800"/>
              </a:spcAft>
            </a:pPr>
            <a:endParaRPr lang="en-US" sz="2800" dirty="0"/>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064429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50CCB800-814F-5CAB-2A2E-6C32F49F3FAC}"/>
              </a:ext>
            </a:extLst>
          </p:cNvPr>
          <p:cNvSpPr txBox="1"/>
          <p:nvPr/>
        </p:nvSpPr>
        <p:spPr>
          <a:xfrm>
            <a:off x="2060658" y="1270966"/>
            <a:ext cx="8713176" cy="5013356"/>
          </a:xfrm>
          <a:prstGeom prst="rect">
            <a:avLst/>
          </a:prstGeom>
        </p:spPr>
        <p:txBody>
          <a:bodyPr vert="horz" lIns="91440" tIns="45720" rIns="91440" bIns="45720" rtlCol="0">
            <a:normAutofit/>
          </a:bodyPr>
          <a:lstStyle/>
          <a:p>
            <a:pPr marR="0">
              <a:lnSpc>
                <a:spcPct val="90000"/>
              </a:lnSpc>
              <a:spcBef>
                <a:spcPts val="0"/>
              </a:spcBef>
              <a:spcAft>
                <a:spcPts val="800"/>
              </a:spcAft>
            </a:pPr>
            <a:r>
              <a:rPr lang="en-US" sz="2000" dirty="0">
                <a:effectLst/>
              </a:rPr>
              <a:t> </a:t>
            </a:r>
          </a:p>
          <a:p>
            <a:pPr marR="0">
              <a:lnSpc>
                <a:spcPct val="90000"/>
              </a:lnSpc>
              <a:spcBef>
                <a:spcPts val="0"/>
              </a:spcBef>
              <a:spcAft>
                <a:spcPts val="800"/>
              </a:spcAft>
            </a:pPr>
            <a:r>
              <a:rPr lang="en-US" sz="3200" b="1" dirty="0">
                <a:effectLst/>
              </a:rPr>
              <a:t>Special Child Health </a:t>
            </a:r>
            <a:r>
              <a:rPr lang="en-US" sz="3200" b="1" dirty="0"/>
              <a:t>S</a:t>
            </a:r>
            <a:r>
              <a:rPr lang="en-US" sz="3200" b="1" dirty="0">
                <a:effectLst/>
              </a:rPr>
              <a:t>ervices case managers can:</a:t>
            </a:r>
          </a:p>
          <a:p>
            <a:pPr marL="457200" marR="0" indent="-457200">
              <a:lnSpc>
                <a:spcPct val="90000"/>
              </a:lnSpc>
              <a:spcBef>
                <a:spcPts val="0"/>
              </a:spcBef>
              <a:spcAft>
                <a:spcPts val="800"/>
              </a:spcAft>
              <a:buFont typeface="Arial" panose="020B0604020202020204" pitchFamily="34" charset="0"/>
              <a:buChar char="•"/>
            </a:pPr>
            <a:r>
              <a:rPr lang="en-US" sz="3000" dirty="0"/>
              <a:t>Refer you to the Statewide Parent Advocacy Network</a:t>
            </a:r>
            <a:endParaRPr lang="en-US" sz="3000" dirty="0">
              <a:effectLst/>
            </a:endParaRPr>
          </a:p>
          <a:p>
            <a:pPr marL="457200" indent="-457200">
              <a:lnSpc>
                <a:spcPct val="90000"/>
              </a:lnSpc>
              <a:spcAft>
                <a:spcPts val="800"/>
              </a:spcAft>
              <a:buFont typeface="Arial" panose="020B0604020202020204" pitchFamily="34" charset="0"/>
              <a:buChar char="•"/>
            </a:pPr>
            <a:r>
              <a:rPr lang="en-US" sz="3000" dirty="0"/>
              <a:t>Refer you to local Doctors and specialty clinics</a:t>
            </a:r>
            <a:endParaRPr lang="en-US" sz="3000" dirty="0">
              <a:effectLst/>
            </a:endParaRPr>
          </a:p>
          <a:p>
            <a:pPr marL="0" marR="0" indent="-228600">
              <a:lnSpc>
                <a:spcPct val="90000"/>
              </a:lnSpc>
              <a:spcBef>
                <a:spcPts val="0"/>
              </a:spcBef>
              <a:spcAft>
                <a:spcPts val="800"/>
              </a:spcAft>
              <a:buFont typeface="Arial" panose="020B0604020202020204" pitchFamily="34" charset="0"/>
              <a:buChar char="•"/>
            </a:pPr>
            <a:r>
              <a:rPr lang="en-US" sz="3000" dirty="0">
                <a:effectLst/>
              </a:rPr>
              <a:t>  Refer you to Early Intervention.</a:t>
            </a:r>
          </a:p>
          <a:p>
            <a:pPr marL="0" marR="0" indent="-228600">
              <a:lnSpc>
                <a:spcPct val="90000"/>
              </a:lnSpc>
              <a:spcBef>
                <a:spcPts val="0"/>
              </a:spcBef>
              <a:spcAft>
                <a:spcPts val="800"/>
              </a:spcAft>
              <a:buFont typeface="Arial" panose="020B0604020202020204" pitchFamily="34" charset="0"/>
              <a:buChar char="•"/>
            </a:pPr>
            <a:r>
              <a:rPr lang="en-US" sz="3000" dirty="0">
                <a:effectLst/>
              </a:rPr>
              <a:t>  Refer you to the school district child study team </a:t>
            </a:r>
          </a:p>
          <a:p>
            <a:pPr marL="0" marR="0" indent="-228600">
              <a:lnSpc>
                <a:spcPct val="90000"/>
              </a:lnSpc>
              <a:spcBef>
                <a:spcPts val="0"/>
              </a:spcBef>
              <a:spcAft>
                <a:spcPts val="800"/>
              </a:spcAft>
              <a:buFont typeface="Arial" panose="020B0604020202020204" pitchFamily="34" charset="0"/>
              <a:buChar char="•"/>
            </a:pPr>
            <a:r>
              <a:rPr lang="en-US" sz="3000" dirty="0">
                <a:effectLst/>
              </a:rPr>
              <a:t>  </a:t>
            </a:r>
            <a:r>
              <a:rPr lang="en-US" sz="3000" dirty="0"/>
              <a:t>Refer you to Parent support groups</a:t>
            </a:r>
          </a:p>
          <a:p>
            <a:pPr marL="0" marR="0" indent="-228600">
              <a:lnSpc>
                <a:spcPct val="90000"/>
              </a:lnSpc>
              <a:spcBef>
                <a:spcPts val="0"/>
              </a:spcBef>
              <a:spcAft>
                <a:spcPts val="800"/>
              </a:spcAft>
              <a:buFont typeface="Arial" panose="020B0604020202020204" pitchFamily="34" charset="0"/>
              <a:buChar char="•"/>
            </a:pPr>
            <a:r>
              <a:rPr lang="en-US" sz="3000" dirty="0">
                <a:effectLst/>
              </a:rPr>
              <a:t>Refer you to special recreation programs</a:t>
            </a:r>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327189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50CCB800-814F-5CAB-2A2E-6C32F49F3FAC}"/>
              </a:ext>
            </a:extLst>
          </p:cNvPr>
          <p:cNvSpPr txBox="1"/>
          <p:nvPr/>
        </p:nvSpPr>
        <p:spPr>
          <a:xfrm>
            <a:off x="2060658" y="512759"/>
            <a:ext cx="8713176" cy="5771563"/>
          </a:xfrm>
          <a:prstGeom prst="rect">
            <a:avLst/>
          </a:prstGeom>
        </p:spPr>
        <p:txBody>
          <a:bodyPr vert="horz" lIns="91440" tIns="45720" rIns="91440" bIns="45720" rtlCol="0">
            <a:normAutofit/>
          </a:bodyPr>
          <a:lstStyle/>
          <a:p>
            <a:pPr marR="0">
              <a:lnSpc>
                <a:spcPct val="90000"/>
              </a:lnSpc>
              <a:spcBef>
                <a:spcPts val="0"/>
              </a:spcBef>
              <a:spcAft>
                <a:spcPts val="800"/>
              </a:spcAft>
            </a:pPr>
            <a:r>
              <a:rPr lang="en-US" sz="2000" dirty="0">
                <a:effectLst/>
              </a:rPr>
              <a:t> </a:t>
            </a:r>
            <a:endParaRPr lang="en-US" sz="2000" b="1" dirty="0">
              <a:effectLst/>
            </a:endParaRPr>
          </a:p>
          <a:p>
            <a:pPr marR="0">
              <a:lnSpc>
                <a:spcPct val="90000"/>
              </a:lnSpc>
              <a:spcBef>
                <a:spcPts val="0"/>
              </a:spcBef>
              <a:spcAft>
                <a:spcPts val="800"/>
              </a:spcAft>
            </a:pPr>
            <a:r>
              <a:rPr lang="en-US" sz="3200" b="1" dirty="0">
                <a:effectLst/>
              </a:rPr>
              <a:t>Special Child Health </a:t>
            </a:r>
            <a:r>
              <a:rPr lang="en-US" sz="3200" b="1" dirty="0"/>
              <a:t>S</a:t>
            </a:r>
            <a:r>
              <a:rPr lang="en-US" sz="3200" b="1" dirty="0">
                <a:effectLst/>
              </a:rPr>
              <a:t>ervices case managers can:</a:t>
            </a:r>
          </a:p>
          <a:p>
            <a:pPr marL="457200" marR="0" indent="-457200">
              <a:lnSpc>
                <a:spcPct val="90000"/>
              </a:lnSpc>
              <a:spcBef>
                <a:spcPts val="0"/>
              </a:spcBef>
              <a:spcAft>
                <a:spcPts val="800"/>
              </a:spcAft>
              <a:buFont typeface="Arial" panose="020B0604020202020204" pitchFamily="34" charset="0"/>
              <a:buChar char="•"/>
            </a:pPr>
            <a:r>
              <a:rPr lang="en-US" sz="3000" dirty="0">
                <a:effectLst/>
              </a:rPr>
              <a:t>Refer to the Catastrophic Illness Fund</a:t>
            </a:r>
          </a:p>
          <a:p>
            <a:pPr marL="457200" marR="0" indent="-457200">
              <a:lnSpc>
                <a:spcPct val="90000"/>
              </a:lnSpc>
              <a:spcBef>
                <a:spcPts val="0"/>
              </a:spcBef>
              <a:spcAft>
                <a:spcPts val="800"/>
              </a:spcAft>
              <a:buFont typeface="Arial" panose="020B0604020202020204" pitchFamily="34" charset="0"/>
              <a:buChar char="•"/>
            </a:pPr>
            <a:r>
              <a:rPr lang="en-US" sz="3000" dirty="0"/>
              <a:t>Refer you to PerformCare Family Support Services</a:t>
            </a:r>
            <a:endParaRPr lang="en-US" sz="3000" dirty="0">
              <a:effectLst/>
            </a:endParaRPr>
          </a:p>
          <a:p>
            <a:pPr marL="457200" indent="-457200">
              <a:lnSpc>
                <a:spcPct val="90000"/>
              </a:lnSpc>
              <a:spcAft>
                <a:spcPts val="800"/>
              </a:spcAft>
              <a:buFont typeface="Arial" panose="020B0604020202020204" pitchFamily="34" charset="0"/>
              <a:buChar char="•"/>
            </a:pPr>
            <a:r>
              <a:rPr lang="en-US" sz="3000" dirty="0"/>
              <a:t>Refer you to Transition Resources</a:t>
            </a:r>
            <a:endParaRPr lang="en-US" sz="3000" dirty="0">
              <a:effectLst/>
            </a:endParaRPr>
          </a:p>
          <a:p>
            <a:pPr marL="0" marR="0" indent="-228600">
              <a:lnSpc>
                <a:spcPct val="90000"/>
              </a:lnSpc>
              <a:spcBef>
                <a:spcPts val="0"/>
              </a:spcBef>
              <a:spcAft>
                <a:spcPts val="800"/>
              </a:spcAft>
              <a:buFont typeface="Arial" panose="020B0604020202020204" pitchFamily="34" charset="0"/>
              <a:buChar char="•"/>
            </a:pPr>
            <a:r>
              <a:rPr lang="en-US" sz="3000" dirty="0">
                <a:effectLst/>
              </a:rPr>
              <a:t>  Refer you to </a:t>
            </a:r>
            <a:r>
              <a:rPr lang="en-US" sz="3000" dirty="0"/>
              <a:t>Division of Vocational Rehabilitative </a:t>
            </a:r>
          </a:p>
          <a:p>
            <a:pPr marR="0">
              <a:lnSpc>
                <a:spcPct val="90000"/>
              </a:lnSpc>
              <a:spcBef>
                <a:spcPts val="0"/>
              </a:spcBef>
              <a:spcAft>
                <a:spcPts val="800"/>
              </a:spcAft>
            </a:pPr>
            <a:r>
              <a:rPr lang="en-US" sz="3000" dirty="0"/>
              <a:t>     Services (DVRS)</a:t>
            </a:r>
            <a:endParaRPr lang="en-US" sz="3000" dirty="0">
              <a:effectLst/>
            </a:endParaRPr>
          </a:p>
          <a:p>
            <a:pPr marL="0" marR="0" indent="-228600">
              <a:lnSpc>
                <a:spcPct val="90000"/>
              </a:lnSpc>
              <a:spcBef>
                <a:spcPts val="0"/>
              </a:spcBef>
              <a:spcAft>
                <a:spcPts val="800"/>
              </a:spcAft>
              <a:buFont typeface="Arial" panose="020B0604020202020204" pitchFamily="34" charset="0"/>
              <a:buChar char="•"/>
            </a:pPr>
            <a:r>
              <a:rPr lang="en-US" sz="3000" dirty="0">
                <a:effectLst/>
              </a:rPr>
              <a:t>  Refer you to the </a:t>
            </a:r>
            <a:r>
              <a:rPr lang="en-US" sz="3000" dirty="0"/>
              <a:t>Division of Disability Services (DDS)</a:t>
            </a:r>
            <a:endParaRPr lang="en-US" sz="3000" dirty="0">
              <a:effectLst/>
            </a:endParaRPr>
          </a:p>
          <a:p>
            <a:pPr marL="0" marR="0" indent="-228600">
              <a:lnSpc>
                <a:spcPct val="90000"/>
              </a:lnSpc>
              <a:spcBef>
                <a:spcPts val="0"/>
              </a:spcBef>
              <a:spcAft>
                <a:spcPts val="800"/>
              </a:spcAft>
              <a:buFont typeface="Arial" panose="020B0604020202020204" pitchFamily="34" charset="0"/>
              <a:buChar char="•"/>
            </a:pPr>
            <a:r>
              <a:rPr lang="en-US" sz="3000" dirty="0">
                <a:effectLst/>
              </a:rPr>
              <a:t>  </a:t>
            </a:r>
            <a:r>
              <a:rPr lang="en-US" sz="3000" dirty="0"/>
              <a:t>Refer you to the Division of Developmental</a:t>
            </a:r>
          </a:p>
          <a:p>
            <a:pPr marR="0">
              <a:lnSpc>
                <a:spcPct val="90000"/>
              </a:lnSpc>
              <a:spcBef>
                <a:spcPts val="0"/>
              </a:spcBef>
              <a:spcAft>
                <a:spcPts val="800"/>
              </a:spcAft>
            </a:pPr>
            <a:r>
              <a:rPr lang="en-US" sz="3000" dirty="0"/>
              <a:t>     Disabilities (DDD)</a:t>
            </a:r>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5897585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293526d-19aa-4ea8-99e1-7716ee3206da}" enabled="1" method="Standard" siteId="{f6f442be-a6a0-4cbe-bc32-1f76a10f316b}" contentBits="0" removed="0"/>
</clbl:labelList>
</file>

<file path=docProps/app.xml><?xml version="1.0" encoding="utf-8"?>
<Properties xmlns="http://schemas.openxmlformats.org/officeDocument/2006/extended-properties" xmlns:vt="http://schemas.openxmlformats.org/officeDocument/2006/docPropsVTypes">
  <Template/>
  <TotalTime>472</TotalTime>
  <Words>920</Words>
  <Application>Microsoft Office PowerPoint</Application>
  <PresentationFormat>Widescreen</PresentationFormat>
  <Paragraphs>112</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Wingdings</vt:lpstr>
      <vt:lpstr>Office Theme</vt:lpstr>
      <vt:lpstr>Special Child Health Services  Case Management Assistance for Families with Children and Youth with Special Health Care Needs   </vt:lpstr>
      <vt:lpstr>Special Child Health Services  How children are referred to us </vt:lpstr>
      <vt:lpstr>Special Child Health Services</vt:lpstr>
      <vt:lpstr>How families are contacted</vt:lpstr>
      <vt:lpstr>SCHS Case Management Units</vt:lpstr>
      <vt:lpstr>Case Management Focus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Child Health Services  Case Management Assistance for Families with Children and Youth with Special Health Care Needs</dc:title>
  <dc:creator>Hefferle, Margaret</dc:creator>
  <cp:lastModifiedBy>Hefferle, Margaret</cp:lastModifiedBy>
  <cp:revision>18</cp:revision>
  <dcterms:created xsi:type="dcterms:W3CDTF">2022-11-02T17:48:40Z</dcterms:created>
  <dcterms:modified xsi:type="dcterms:W3CDTF">2025-02-12T13:44:32Z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293526d-19aa-4ea8-99e1-7716ee3206da_Enabled">
    <vt:lpwstr>true</vt:lpwstr>
  </property>
  <property fmtid="{D5CDD505-2E9C-101B-9397-08002B2CF9AE}" pid="3" name="MSIP_Label_9293526d-19aa-4ea8-99e1-7716ee3206da_SetDate">
    <vt:lpwstr>2022-11-02T17:48:40Z</vt:lpwstr>
  </property>
  <property fmtid="{D5CDD505-2E9C-101B-9397-08002B2CF9AE}" pid="4" name="MSIP_Label_9293526d-19aa-4ea8-99e1-7716ee3206da_Method">
    <vt:lpwstr>Standard</vt:lpwstr>
  </property>
  <property fmtid="{D5CDD505-2E9C-101B-9397-08002B2CF9AE}" pid="5" name="MSIP_Label_9293526d-19aa-4ea8-99e1-7716ee3206da_Name">
    <vt:lpwstr>AHS Internal.</vt:lpwstr>
  </property>
  <property fmtid="{D5CDD505-2E9C-101B-9397-08002B2CF9AE}" pid="6" name="MSIP_Label_9293526d-19aa-4ea8-99e1-7716ee3206da_SiteId">
    <vt:lpwstr>f6f442be-a6a0-4cbe-bc32-1f76a10f316b</vt:lpwstr>
  </property>
  <property fmtid="{D5CDD505-2E9C-101B-9397-08002B2CF9AE}" pid="7" name="MSIP_Label_9293526d-19aa-4ea8-99e1-7716ee3206da_ActionId">
    <vt:lpwstr>259e9082-4144-4d79-814d-2e7dcadeea94</vt:lpwstr>
  </property>
  <property fmtid="{D5CDD505-2E9C-101B-9397-08002B2CF9AE}" pid="8" name="MSIP_Label_9293526d-19aa-4ea8-99e1-7716ee3206da_ContentBits">
    <vt:lpwstr>0</vt:lpwstr>
  </property>
</Properties>
</file>